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4"/>
    <p:sldMasterId id="2147483666" r:id="rId5"/>
  </p:sldMasterIdLst>
  <p:notesMasterIdLst>
    <p:notesMasterId r:id="rId29"/>
  </p:notesMasterIdLst>
  <p:handoutMasterIdLst>
    <p:handoutMasterId r:id="rId30"/>
  </p:handoutMasterIdLst>
  <p:sldIdLst>
    <p:sldId id="265" r:id="rId6"/>
    <p:sldId id="614" r:id="rId7"/>
    <p:sldId id="565" r:id="rId8"/>
    <p:sldId id="292" r:id="rId9"/>
    <p:sldId id="555" r:id="rId10"/>
    <p:sldId id="549" r:id="rId11"/>
    <p:sldId id="270" r:id="rId12"/>
    <p:sldId id="602" r:id="rId13"/>
    <p:sldId id="301" r:id="rId14"/>
    <p:sldId id="568" r:id="rId15"/>
    <p:sldId id="569" r:id="rId16"/>
    <p:sldId id="612" r:id="rId17"/>
    <p:sldId id="610" r:id="rId18"/>
    <p:sldId id="571" r:id="rId19"/>
    <p:sldId id="604" r:id="rId20"/>
    <p:sldId id="603" r:id="rId21"/>
    <p:sldId id="607" r:id="rId22"/>
    <p:sldId id="608" r:id="rId23"/>
    <p:sldId id="609" r:id="rId24"/>
    <p:sldId id="560" r:id="rId25"/>
    <p:sldId id="561" r:id="rId26"/>
    <p:sldId id="611" r:id="rId27"/>
    <p:sldId id="605" r:id="rId28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35">
          <p15:clr>
            <a:srgbClr val="A4A3A4"/>
          </p15:clr>
        </p15:guide>
        <p15:guide id="2" orient="horz" pos="4118">
          <p15:clr>
            <a:srgbClr val="A4A3A4"/>
          </p15:clr>
        </p15:guide>
        <p15:guide id="3" orient="horz" pos="234">
          <p15:clr>
            <a:srgbClr val="A4A3A4"/>
          </p15:clr>
        </p15:guide>
        <p15:guide id="4" orient="horz" pos="2394">
          <p15:clr>
            <a:srgbClr val="A4A3A4"/>
          </p15:clr>
        </p15:guide>
        <p15:guide id="5" orient="horz" pos="901">
          <p15:clr>
            <a:srgbClr val="A4A3A4"/>
          </p15:clr>
        </p15:guide>
        <p15:guide id="6" orient="horz" pos="1620">
          <p15:clr>
            <a:srgbClr val="A4A3A4"/>
          </p15:clr>
        </p15:guide>
        <p15:guide id="7" orient="horz" pos="3009">
          <p15:clr>
            <a:srgbClr val="A4A3A4"/>
          </p15:clr>
        </p15:guide>
        <p15:guide id="8" pos="358">
          <p15:clr>
            <a:srgbClr val="A4A3A4"/>
          </p15:clr>
        </p15:guide>
        <p15:guide id="9" pos="4503">
          <p15:clr>
            <a:srgbClr val="A4A3A4"/>
          </p15:clr>
        </p15:guide>
        <p15:guide id="10" pos="5227">
          <p15:clr>
            <a:srgbClr val="A4A3A4"/>
          </p15:clr>
        </p15:guide>
        <p15:guide id="11" pos="1566">
          <p15:clr>
            <a:srgbClr val="A4A3A4"/>
          </p15:clr>
        </p15:guide>
        <p15:guide id="12" pos="4689">
          <p15:clr>
            <a:srgbClr val="A4A3A4"/>
          </p15:clr>
        </p15:guide>
        <p15:guide id="13" pos="2052">
          <p15:clr>
            <a:srgbClr val="A4A3A4"/>
          </p15:clr>
        </p15:guide>
        <p15:guide id="14" pos="535">
          <p15:clr>
            <a:srgbClr val="A4A3A4"/>
          </p15:clr>
        </p15:guide>
        <p15:guide id="15" pos="2356">
          <p15:clr>
            <a:srgbClr val="A4A3A4"/>
          </p15:clr>
        </p15:guide>
        <p15:guide id="16" pos="5577">
          <p15:clr>
            <a:srgbClr val="A4A3A4"/>
          </p15:clr>
        </p15:guide>
        <p15:guide id="17" pos="94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1166"/>
    <a:srgbClr val="B4E6FF"/>
    <a:srgbClr val="B3DEF5"/>
    <a:srgbClr val="B3E5FE"/>
    <a:srgbClr val="BEEAFF"/>
    <a:srgbClr val="B4E5FF"/>
    <a:srgbClr val="C8DFFF"/>
    <a:srgbClr val="B4D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Stijl, gemiddeld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Stijl, gemiddeld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C2FFA5D-87B4-456A-9821-1D502468CF0F}" styleName="Stijl, thema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E9639D4-E3E2-4D34-9284-5A2195B3D0D7}" styleName="Stijl, lich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8FB837D-C827-4EFA-A057-4D05807E0F7C}" styleName="Stijl, thema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38B1855-1B75-4FBE-930C-398BA8C253C6}" styleName="Stijl, thema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Stijl, lich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147" autoAdjust="0"/>
  </p:normalViewPr>
  <p:slideViewPr>
    <p:cSldViewPr snapToGrid="0" snapToObjects="1" showGuides="1">
      <p:cViewPr varScale="1">
        <p:scale>
          <a:sx n="90" d="100"/>
          <a:sy n="90" d="100"/>
        </p:scale>
        <p:origin x="900" y="78"/>
      </p:cViewPr>
      <p:guideLst>
        <p:guide orient="horz" pos="535"/>
        <p:guide orient="horz" pos="4118"/>
        <p:guide orient="horz" pos="234"/>
        <p:guide orient="horz" pos="2394"/>
        <p:guide orient="horz" pos="901"/>
        <p:guide orient="horz" pos="1620"/>
        <p:guide orient="horz" pos="3009"/>
        <p:guide pos="358"/>
        <p:guide pos="4503"/>
        <p:guide pos="5227"/>
        <p:guide pos="1566"/>
        <p:guide pos="4689"/>
        <p:guide pos="2052"/>
        <p:guide pos="535"/>
        <p:guide pos="2356"/>
        <p:guide pos="5577"/>
        <p:guide pos="94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-2358"/>
    </p:cViewPr>
  </p:sorter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28638" y="153988"/>
            <a:ext cx="251460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1588" y="153988"/>
            <a:ext cx="251460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528638" y="8382000"/>
            <a:ext cx="251460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1588" y="8382000"/>
            <a:ext cx="251460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fld id="{E8C5BD47-55D6-1344-B91F-7C24D2E19559}" type="slidenum">
              <a:rPr lang="en-GB"/>
              <a:pPr/>
              <a:t>‹#›</a:t>
            </a:fld>
            <a:endParaRPr lang="en-GB" sz="12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3746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28638" y="0"/>
            <a:ext cx="251460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1588" y="0"/>
            <a:ext cx="251460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528638" y="8528050"/>
            <a:ext cx="251460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1588" y="8528050"/>
            <a:ext cx="251460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fld id="{92BE362E-78BA-324A-8038-5482DADFDF7D}" type="slidenum">
              <a:rPr lang="en-GB"/>
              <a:pPr/>
              <a:t>‹#›</a:t>
            </a:fld>
            <a:endParaRPr lang="en-GB" sz="12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9512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E362E-78BA-324A-8038-5482DADFDF7D}" type="slidenum">
              <a:rPr lang="en-GB" smtClean="0"/>
              <a:pPr/>
              <a:t>1</a:t>
            </a:fld>
            <a:endParaRPr lang="en-GB" sz="12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846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GB" sz="1400" dirty="0">
                <a:latin typeface="Cambria"/>
                <a:cs typeface="Cambria"/>
              </a:rPr>
              <a:t>ENG:</a:t>
            </a:r>
          </a:p>
          <a:p>
            <a:pPr>
              <a:buNone/>
            </a:pPr>
            <a:r>
              <a:rPr lang="en-GB" sz="1400" dirty="0">
                <a:latin typeface="Cambria"/>
                <a:cs typeface="Cambria"/>
              </a:rPr>
              <a:t>Definition</a:t>
            </a:r>
            <a:r>
              <a:rPr lang="en-GB" sz="1400" baseline="0" dirty="0">
                <a:latin typeface="Cambria"/>
                <a:cs typeface="Cambria"/>
              </a:rPr>
              <a:t> of pain </a:t>
            </a:r>
          </a:p>
          <a:p>
            <a:pPr>
              <a:buNone/>
            </a:pPr>
            <a:r>
              <a:rPr lang="en-GB" sz="1400" baseline="0" dirty="0">
                <a:latin typeface="Cambria"/>
                <a:cs typeface="Cambria"/>
              </a:rPr>
              <a:t>(IASP):  </a:t>
            </a:r>
            <a:r>
              <a:rPr lang="en-GB" sz="1400" kern="1200" dirty="0">
                <a:solidFill>
                  <a:schemeClr val="tx1"/>
                </a:solidFill>
                <a:latin typeface="Cambria"/>
                <a:ea typeface="ＭＳ Ｐゴシック" pitchFamily="-65" charset="-128"/>
                <a:cs typeface="Cambria"/>
              </a:rPr>
              <a:t>An unpleasant sensory and emotional experience associated with actual or potential tissue damage, or described in terms of such damage</a:t>
            </a:r>
          </a:p>
          <a:p>
            <a:r>
              <a:rPr lang="en-GB" sz="1400" kern="1200" dirty="0" err="1">
                <a:solidFill>
                  <a:schemeClr val="tx1"/>
                </a:solidFill>
                <a:latin typeface="Cambria"/>
                <a:ea typeface="ＭＳ Ｐゴシック" pitchFamily="-65" charset="-128"/>
                <a:cs typeface="Cambria"/>
              </a:rPr>
              <a:t>McCaffery</a:t>
            </a:r>
            <a:r>
              <a:rPr lang="en-GB" sz="1400" kern="1200" dirty="0">
                <a:solidFill>
                  <a:schemeClr val="tx1"/>
                </a:solidFill>
                <a:latin typeface="Cambria"/>
                <a:ea typeface="ＭＳ Ｐゴシック" pitchFamily="-65" charset="-128"/>
                <a:cs typeface="Cambria"/>
              </a:rPr>
              <a:t>:</a:t>
            </a:r>
            <a:r>
              <a:rPr lang="en-GB" sz="1400" kern="1200" baseline="0" dirty="0">
                <a:solidFill>
                  <a:schemeClr val="tx1"/>
                </a:solidFill>
                <a:latin typeface="Cambria"/>
                <a:ea typeface="ＭＳ Ｐゴシック" pitchFamily="-65" charset="-128"/>
                <a:cs typeface="Cambria"/>
              </a:rPr>
              <a:t> </a:t>
            </a:r>
            <a:r>
              <a:rPr lang="en-GB" sz="1400" kern="1200" dirty="0">
                <a:solidFill>
                  <a:schemeClr val="tx1"/>
                </a:solidFill>
                <a:latin typeface="Cambria"/>
                <a:ea typeface="ＭＳ Ｐゴシック" pitchFamily="-65" charset="-128"/>
                <a:cs typeface="Cambria"/>
              </a:rPr>
              <a:t>Pain is whatever the experiencing person says it is, existing whenever the experiencing person say it does</a:t>
            </a:r>
            <a:endParaRPr lang="en-GB" sz="1400" dirty="0">
              <a:latin typeface="Cambria"/>
              <a:cs typeface="Cambria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515A7-5D3C-0B43-861E-F888C9C49CD4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1551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.</a:t>
            </a:r>
            <a:r>
              <a:rPr lang="en-GB" baseline="0" dirty="0"/>
              <a:t> </a:t>
            </a:r>
            <a:r>
              <a:rPr lang="en-GB" baseline="0" dirty="0" err="1"/>
              <a:t>Verschil</a:t>
            </a:r>
            <a:r>
              <a:rPr lang="en-GB" baseline="0" dirty="0"/>
              <a:t> </a:t>
            </a:r>
            <a:r>
              <a:rPr lang="en-GB" baseline="0" dirty="0" err="1"/>
              <a:t>tussen</a:t>
            </a:r>
            <a:r>
              <a:rPr lang="en-GB" baseline="0" dirty="0"/>
              <a:t> acute </a:t>
            </a:r>
            <a:r>
              <a:rPr lang="en-GB" baseline="0" dirty="0" err="1"/>
              <a:t>pijn</a:t>
            </a:r>
            <a:r>
              <a:rPr lang="en-GB" baseline="0" dirty="0"/>
              <a:t> en </a:t>
            </a:r>
            <a:r>
              <a:rPr lang="en-GB" baseline="0" dirty="0" err="1"/>
              <a:t>chronische</a:t>
            </a:r>
            <a:r>
              <a:rPr lang="en-GB" baseline="0" dirty="0"/>
              <a:t> </a:t>
            </a:r>
            <a:r>
              <a:rPr lang="en-GB" baseline="0" dirty="0" err="1"/>
              <a:t>pijn</a:t>
            </a:r>
            <a:endParaRPr lang="en-GB" baseline="0" dirty="0"/>
          </a:p>
          <a:p>
            <a:endParaRPr lang="en-GB" baseline="0" dirty="0"/>
          </a:p>
          <a:p>
            <a:r>
              <a:rPr lang="en-GB" baseline="0" dirty="0"/>
              <a:t>Acute Pain</a:t>
            </a:r>
          </a:p>
          <a:p>
            <a:r>
              <a:rPr lang="en-GB" baseline="0" dirty="0"/>
              <a:t>Protecting function</a:t>
            </a:r>
          </a:p>
          <a:p>
            <a:r>
              <a:rPr lang="en-GB" baseline="0" dirty="0"/>
              <a:t>Pain is essential  for our survival</a:t>
            </a:r>
          </a:p>
          <a:p>
            <a:r>
              <a:rPr lang="en-GB" baseline="0" dirty="0"/>
              <a:t>Congenital insensitivity to pain, </a:t>
            </a:r>
          </a:p>
          <a:p>
            <a:r>
              <a:rPr lang="en-GB" baseline="0" dirty="0"/>
              <a:t>- Caused by SCN9A gene mutations</a:t>
            </a:r>
          </a:p>
          <a:p>
            <a:r>
              <a:rPr lang="en-GB" baseline="0" dirty="0"/>
              <a:t>   Which code for subunit for NaV1.7 channels</a:t>
            </a:r>
          </a:p>
          <a:p>
            <a:r>
              <a:rPr lang="en-GB" baseline="0" dirty="0"/>
              <a:t>-shortened life-expectancy</a:t>
            </a:r>
          </a:p>
          <a:p>
            <a:endParaRPr lang="en-GB" baseline="0" dirty="0"/>
          </a:p>
          <a:p>
            <a:r>
              <a:rPr lang="en-GB" baseline="0" dirty="0"/>
              <a:t>Chronic Pain</a:t>
            </a:r>
          </a:p>
          <a:p>
            <a:r>
              <a:rPr lang="en-GB" baseline="0" dirty="0"/>
              <a:t>‘Pain that kills’</a:t>
            </a:r>
          </a:p>
          <a:p>
            <a:r>
              <a:rPr lang="en-GB" baseline="0" dirty="0"/>
              <a:t>No evident function</a:t>
            </a:r>
          </a:p>
          <a:p>
            <a:r>
              <a:rPr lang="en-GB" baseline="0" dirty="0"/>
              <a:t>Persistent</a:t>
            </a:r>
          </a:p>
          <a:p>
            <a:r>
              <a:rPr lang="en-GB" baseline="0" dirty="0"/>
              <a:t>Intense</a:t>
            </a:r>
          </a:p>
          <a:p>
            <a:endParaRPr lang="en-GB" baseline="0" dirty="0"/>
          </a:p>
          <a:p>
            <a:endParaRPr lang="en-GB" baseline="0" dirty="0"/>
          </a:p>
          <a:p>
            <a:endParaRPr lang="en-GB" baseline="0" dirty="0"/>
          </a:p>
          <a:p>
            <a:endParaRPr lang="en-GB" baseline="0" dirty="0"/>
          </a:p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E362E-78BA-324A-8038-5482DADFDF7D}" type="slidenum">
              <a:rPr lang="en-GB" smtClean="0"/>
              <a:pPr/>
              <a:t>6</a:t>
            </a:fld>
            <a:endParaRPr lang="en-GB" sz="12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272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304925" y="2780928"/>
            <a:ext cx="4527551" cy="347890"/>
          </a:xfr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FontTx/>
              <a:buNone/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nl-NL" noProof="0" dirty="0" err="1"/>
              <a:t>Subtitle</a:t>
            </a:r>
            <a:endParaRPr lang="en-GB" noProof="0" dirty="0"/>
          </a:p>
        </p:txBody>
      </p:sp>
      <p:pic>
        <p:nvPicPr>
          <p:cNvPr id="11" name="Afbeelding 10" descr="logo UL_RGB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39" y="5961325"/>
            <a:ext cx="495798" cy="576000"/>
          </a:xfrm>
          <a:prstGeom prst="rect">
            <a:avLst/>
          </a:prstGeom>
        </p:spPr>
      </p:pic>
      <p:sp>
        <p:nvSpPr>
          <p:cNvPr id="3" name="Rechthoek 2"/>
          <p:cNvSpPr/>
          <p:nvPr userDrawn="1"/>
        </p:nvSpPr>
        <p:spPr bwMode="auto">
          <a:xfrm>
            <a:off x="1146174" y="1431652"/>
            <a:ext cx="7997825" cy="1152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1" name="Rectangle 2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1322388" y="1431450"/>
            <a:ext cx="7821570" cy="114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10800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4" name="Rectangle 3"/>
          <p:cNvSpPr>
            <a:spLocks noGrp="1" noChangeArrowheads="1"/>
          </p:cNvSpPr>
          <p:nvPr>
            <p:ph idx="10" hasCustomPrompt="1"/>
          </p:nvPr>
        </p:nvSpPr>
        <p:spPr bwMode="auto">
          <a:xfrm>
            <a:off x="1304925" y="4433456"/>
            <a:ext cx="4530829" cy="41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sz="20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Speaker</a:t>
            </a:r>
          </a:p>
        </p:txBody>
      </p:sp>
      <p:sp>
        <p:nvSpPr>
          <p:cNvPr id="23" name="Rectangle 3"/>
          <p:cNvSpPr>
            <a:spLocks noGrp="1" noChangeArrowheads="1"/>
          </p:cNvSpPr>
          <p:nvPr>
            <p:ph idx="11" hasCustomPrompt="1"/>
          </p:nvPr>
        </p:nvSpPr>
        <p:spPr bwMode="auto">
          <a:xfrm>
            <a:off x="1304925" y="4849092"/>
            <a:ext cx="4545117" cy="41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  <a:lvl2pPr marL="0" indent="0">
              <a:buFontTx/>
              <a:buNone/>
              <a:defRPr sz="1600"/>
            </a:lvl2pPr>
            <a:lvl3pPr marL="860425" indent="0">
              <a:buFontTx/>
              <a:buNone/>
              <a:defRPr/>
            </a:lvl3pPr>
            <a:lvl4pPr marL="1236662" indent="0">
              <a:buFontTx/>
              <a:buNone/>
              <a:defRPr/>
            </a:lvl4pPr>
            <a:lvl5pPr marL="1717675" indent="0">
              <a:buFontTx/>
              <a:buNone/>
              <a:defRPr/>
            </a:lvl5pPr>
          </a:lstStyle>
          <a:p>
            <a:pPr lvl="0"/>
            <a:r>
              <a:rPr lang="nl-NL" dirty="0" err="1"/>
              <a:t>Department</a:t>
            </a:r>
            <a:endParaRPr lang="en-GB" dirty="0"/>
          </a:p>
        </p:txBody>
      </p:sp>
      <p:sp>
        <p:nvSpPr>
          <p:cNvPr id="19" name="Rectangle 3"/>
          <p:cNvSpPr>
            <a:spLocks noGrp="1" noChangeArrowheads="1"/>
          </p:cNvSpPr>
          <p:nvPr>
            <p:ph idx="12" hasCustomPrompt="1"/>
          </p:nvPr>
        </p:nvSpPr>
        <p:spPr bwMode="auto">
          <a:xfrm>
            <a:off x="1304924" y="5264727"/>
            <a:ext cx="4527551" cy="41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sz="1800" b="0" i="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LOCATION</a:t>
            </a:r>
            <a:endParaRPr lang="en-GB" dirty="0"/>
          </a:p>
        </p:txBody>
      </p:sp>
      <p:sp>
        <p:nvSpPr>
          <p:cNvPr id="26" name="Tijdelijke aanduiding voor afbeelding 2"/>
          <p:cNvSpPr>
            <a:spLocks noGrp="1"/>
          </p:cNvSpPr>
          <p:nvPr>
            <p:ph type="pic" idx="14"/>
          </p:nvPr>
        </p:nvSpPr>
        <p:spPr>
          <a:xfrm>
            <a:off x="5969102" y="2583652"/>
            <a:ext cx="2880000" cy="2880000"/>
          </a:xfrm>
        </p:spPr>
        <p:txBody>
          <a:bodyPr/>
          <a:lstStyle>
            <a:lvl1pPr marL="0" indent="0">
              <a:buNone/>
              <a:defRPr sz="800">
                <a:solidFill>
                  <a:schemeClr val="accent4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7" name="Rechthoek 16"/>
          <p:cNvSpPr/>
          <p:nvPr userDrawn="1"/>
        </p:nvSpPr>
        <p:spPr bwMode="auto">
          <a:xfrm>
            <a:off x="-2" y="2587351"/>
            <a:ext cx="1146175" cy="11520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18" name="Afbeelding 17" descr="logo lumc_Fedra_PPT_20 mm E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8" y="278075"/>
            <a:ext cx="2293895" cy="57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5D7B-A07B-4BC0-B7FD-69181FAA0CBE}" type="datetime5">
              <a:rPr lang="en-US" smtClean="0"/>
              <a:t>17-Nov-24</a:t>
            </a:fld>
            <a:endParaRPr lang="en-GB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&gt; Header &amp; footer</a:t>
            </a:r>
            <a:endParaRPr lang="en-GB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8282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D97A11-27EC-48F1-AD2A-F37D7F1C27B9}" type="datetime5">
              <a:rPr lang="en-US" smtClean="0"/>
              <a:t>17-Nov-24</a:t>
            </a:fld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A1B39C-8919-CF47-A161-B6BA50FD6A18}" type="slidenum">
              <a:rPr lang="en-GB"/>
              <a:pPr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0492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Insert &gt;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7115891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6737" y="0"/>
            <a:ext cx="6524815" cy="854075"/>
          </a:xfrm>
        </p:spPr>
        <p:txBody>
          <a:bodyPr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66737" y="1135064"/>
            <a:ext cx="3008313" cy="511867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CF9DED-DB1A-4A58-AA3B-9A7FD8966ABF}" type="datetime5">
              <a:rPr lang="en-US" smtClean="0"/>
              <a:t>17-Nov-24</a:t>
            </a:fld>
            <a:endParaRPr lang="en-GB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FAB8F7-6B6F-2642-9729-040657DB08FE}" type="slidenum">
              <a:rPr lang="en-GB"/>
              <a:pPr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0492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Insert &gt; Header &amp; footer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idx="13"/>
          </p:nvPr>
        </p:nvSpPr>
        <p:spPr bwMode="auto">
          <a:xfrm>
            <a:off x="3740150" y="1144588"/>
            <a:ext cx="5123557" cy="511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/>
            </a:lvl1pPr>
            <a:lvl2pPr marL="0">
              <a:defRPr/>
            </a:lvl2pPr>
            <a:lvl3pPr marL="360000">
              <a:defRPr/>
            </a:lvl3pPr>
            <a:lvl4pPr marL="720000">
              <a:defRPr/>
            </a:lvl4pPr>
            <a:lvl5pPr marL="1080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94340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4059" y="0"/>
            <a:ext cx="6507303" cy="854075"/>
          </a:xfrm>
        </p:spPr>
        <p:txBody>
          <a:bodyPr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66738" y="1144587"/>
            <a:ext cx="5040000" cy="511333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849938" y="1144588"/>
            <a:ext cx="3003550" cy="1289632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ACE5E8-51C1-41B9-B565-2B73874A4B16}" type="datetime5">
              <a:rPr lang="en-US" smtClean="0"/>
              <a:t>17-Nov-24</a:t>
            </a:fld>
            <a:endParaRPr lang="en-GB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A0F4D9-DA5F-9846-8B97-D321E78C63B0}" type="slidenum">
              <a:rPr lang="en-GB"/>
              <a:pPr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0492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Insert &gt;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1451580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 bwMode="auto">
          <a:xfrm>
            <a:off x="-2" y="2587351"/>
            <a:ext cx="1146175" cy="11520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9" name="Rechthoek 18"/>
          <p:cNvSpPr/>
          <p:nvPr userDrawn="1"/>
        </p:nvSpPr>
        <p:spPr bwMode="auto">
          <a:xfrm>
            <a:off x="1146174" y="1431651"/>
            <a:ext cx="7997825" cy="1155700"/>
          </a:xfrm>
          <a:prstGeom prst="rect">
            <a:avLst/>
          </a:prstGeom>
          <a:solidFill>
            <a:schemeClr val="accent1">
              <a:alpha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0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1323975" y="1431652"/>
            <a:ext cx="7524750" cy="11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spcCol="360000" anchor="t" anchorCtr="0" compatLnSpc="1">
            <a:prstTxWarp prst="textNoShape">
              <a:avLst/>
            </a:prstTxWarp>
          </a:bodyPr>
          <a:lstStyle>
            <a:lvl1pPr>
              <a:defRPr sz="2400" b="1" i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 err="1"/>
              <a:t>Title</a:t>
            </a:r>
            <a:r>
              <a:rPr lang="nl-NL" dirty="0"/>
              <a:t> or </a:t>
            </a:r>
            <a:r>
              <a:rPr lang="nl-NL" dirty="0" err="1"/>
              <a:t>Address</a:t>
            </a:r>
            <a:endParaRPr lang="nl-NL" dirty="0"/>
          </a:p>
        </p:txBody>
      </p:sp>
      <p:pic>
        <p:nvPicPr>
          <p:cNvPr id="14" name="Afbeelding 13" descr="logo UL_RGB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39" y="5961325"/>
            <a:ext cx="495798" cy="576000"/>
          </a:xfrm>
          <a:prstGeom prst="rect">
            <a:avLst/>
          </a:prstGeom>
        </p:spPr>
      </p:pic>
      <p:sp>
        <p:nvSpPr>
          <p:cNvPr id="17" name="Tijdelijke aanduiding voor tekst 3"/>
          <p:cNvSpPr>
            <a:spLocks noGrp="1"/>
          </p:cNvSpPr>
          <p:nvPr>
            <p:ph type="body" sz="half" idx="10"/>
          </p:nvPr>
        </p:nvSpPr>
        <p:spPr>
          <a:xfrm>
            <a:off x="1323974" y="2839003"/>
            <a:ext cx="7524751" cy="3418922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6" name="Afbeelding 15" descr="logo lumc_Fedra_PPT_20 mm E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8" y="278075"/>
            <a:ext cx="2293895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306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304925" y="2780928"/>
            <a:ext cx="4527551" cy="347890"/>
          </a:xfr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FontTx/>
              <a:buNone/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nl-NL" noProof="0" dirty="0"/>
              <a:t>Subtitel</a:t>
            </a:r>
            <a:endParaRPr lang="en-GB" noProof="0" dirty="0"/>
          </a:p>
        </p:txBody>
      </p:sp>
      <p:sp>
        <p:nvSpPr>
          <p:cNvPr id="2" name="Rechthoek 1"/>
          <p:cNvSpPr/>
          <p:nvPr userDrawn="1"/>
        </p:nvSpPr>
        <p:spPr bwMode="auto">
          <a:xfrm>
            <a:off x="0" y="0"/>
            <a:ext cx="9143958" cy="143145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8" name="Afbeelding 7" descr="logo lumc_Fedra_PPT_20 mm NL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0838" y="285750"/>
            <a:ext cx="2293899" cy="576000"/>
          </a:xfrm>
          <a:prstGeom prst="rect">
            <a:avLst/>
          </a:prstGeom>
        </p:spPr>
      </p:pic>
      <p:pic>
        <p:nvPicPr>
          <p:cNvPr id="11" name="Afbeelding 10" descr="logo UL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39" y="5743545"/>
            <a:ext cx="495798" cy="576000"/>
          </a:xfrm>
          <a:prstGeom prst="rect">
            <a:avLst/>
          </a:prstGeom>
        </p:spPr>
      </p:pic>
      <p:sp>
        <p:nvSpPr>
          <p:cNvPr id="3" name="Rechthoek 2"/>
          <p:cNvSpPr/>
          <p:nvPr userDrawn="1"/>
        </p:nvSpPr>
        <p:spPr bwMode="auto">
          <a:xfrm>
            <a:off x="1146174" y="1431652"/>
            <a:ext cx="7997825" cy="1152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1" name="Rectangle 2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1322388" y="1431450"/>
            <a:ext cx="7821570" cy="114458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10800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  <a:endParaRPr lang="en-GB" dirty="0"/>
          </a:p>
        </p:txBody>
      </p:sp>
      <p:sp>
        <p:nvSpPr>
          <p:cNvPr id="24" name="Rectangle 3"/>
          <p:cNvSpPr>
            <a:spLocks noGrp="1" noChangeArrowheads="1"/>
          </p:cNvSpPr>
          <p:nvPr>
            <p:ph idx="10" hasCustomPrompt="1"/>
          </p:nvPr>
        </p:nvSpPr>
        <p:spPr bwMode="auto">
          <a:xfrm>
            <a:off x="1304925" y="4433456"/>
            <a:ext cx="4530829" cy="41563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sz="20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3" name="Rectangle 3"/>
          <p:cNvSpPr>
            <a:spLocks noGrp="1" noChangeArrowheads="1"/>
          </p:cNvSpPr>
          <p:nvPr>
            <p:ph idx="11" hasCustomPrompt="1"/>
          </p:nvPr>
        </p:nvSpPr>
        <p:spPr bwMode="auto">
          <a:xfrm>
            <a:off x="1304925" y="4849092"/>
            <a:ext cx="4545117" cy="41563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  <a:lvl2pPr marL="0" indent="0">
              <a:buFontTx/>
              <a:buNone/>
              <a:defRPr sz="1600"/>
            </a:lvl2pPr>
            <a:lvl3pPr marL="860425" indent="0">
              <a:buFontTx/>
              <a:buNone/>
              <a:defRPr/>
            </a:lvl3pPr>
            <a:lvl4pPr marL="1236662" indent="0">
              <a:buFontTx/>
              <a:buNone/>
              <a:defRPr/>
            </a:lvl4pPr>
            <a:lvl5pPr marL="1717675" indent="0">
              <a:buFontTx/>
              <a:buNone/>
              <a:defRPr/>
            </a:lvl5pPr>
          </a:lstStyle>
          <a:p>
            <a:pPr lvl="0"/>
            <a:r>
              <a:rPr lang="nl-NL" dirty="0"/>
              <a:t>Naam afdeling</a:t>
            </a:r>
            <a:endParaRPr lang="en-GB" dirty="0"/>
          </a:p>
        </p:txBody>
      </p:sp>
      <p:sp>
        <p:nvSpPr>
          <p:cNvPr id="19" name="Rectangle 3"/>
          <p:cNvSpPr>
            <a:spLocks noGrp="1" noChangeArrowheads="1"/>
          </p:cNvSpPr>
          <p:nvPr>
            <p:ph idx="12" hasCustomPrompt="1"/>
          </p:nvPr>
        </p:nvSpPr>
        <p:spPr bwMode="auto">
          <a:xfrm>
            <a:off x="1304924" y="5264727"/>
            <a:ext cx="4527551" cy="41563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sz="1800" b="0" i="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Plaats</a:t>
            </a:r>
            <a:endParaRPr lang="en-GB" dirty="0"/>
          </a:p>
        </p:txBody>
      </p:sp>
      <p:sp>
        <p:nvSpPr>
          <p:cNvPr id="26" name="Tijdelijke aanduiding voor afbeelding 2"/>
          <p:cNvSpPr>
            <a:spLocks noGrp="1"/>
          </p:cNvSpPr>
          <p:nvPr>
            <p:ph type="pic" idx="14"/>
          </p:nvPr>
        </p:nvSpPr>
        <p:spPr>
          <a:xfrm>
            <a:off x="5969102" y="2583652"/>
            <a:ext cx="2880000" cy="2880000"/>
          </a:xfrm>
        </p:spPr>
        <p:txBody>
          <a:bodyPr/>
          <a:lstStyle>
            <a:lvl1pPr marL="0" indent="0">
              <a:buNone/>
              <a:defRPr sz="800">
                <a:solidFill>
                  <a:schemeClr val="accent4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7" name="Rechthoek 16"/>
          <p:cNvSpPr/>
          <p:nvPr userDrawn="1"/>
        </p:nvSpPr>
        <p:spPr bwMode="auto">
          <a:xfrm>
            <a:off x="-2" y="2587351"/>
            <a:ext cx="1146175" cy="11520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350000" y="6553200"/>
            <a:ext cx="2508250" cy="30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l-NL"/>
              <a:t>Do 22-03-'18</a:t>
            </a:r>
            <a:endParaRPr lang="en-GB" dirty="0"/>
          </a:p>
        </p:txBody>
      </p:sp>
      <p:sp>
        <p:nvSpPr>
          <p:cNvPr id="2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0492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Pijnbestrijding bij Ouderen</a:t>
            </a:r>
            <a:endParaRPr lang="en-GB" dirty="0"/>
          </a:p>
        </p:txBody>
      </p:sp>
      <p:sp>
        <p:nvSpPr>
          <p:cNvPr id="2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66738" y="6553200"/>
            <a:ext cx="542395" cy="30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306AC46-015F-6E44-B83A-36E79AEF535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2347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indel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304925" y="2780928"/>
            <a:ext cx="4527551" cy="347890"/>
          </a:xfr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FontTx/>
              <a:buNone/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nl-NL" noProof="0" dirty="0"/>
              <a:t>Subtitel</a:t>
            </a:r>
            <a:endParaRPr lang="en-GB" noProof="0" dirty="0"/>
          </a:p>
        </p:txBody>
      </p:sp>
      <p:pic>
        <p:nvPicPr>
          <p:cNvPr id="8" name="Afbeelding 7" descr="logo lumc_Fedra_PPT_20 mm NL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0838" y="285750"/>
            <a:ext cx="2293899" cy="576000"/>
          </a:xfrm>
          <a:prstGeom prst="rect">
            <a:avLst/>
          </a:prstGeom>
        </p:spPr>
      </p:pic>
      <p:pic>
        <p:nvPicPr>
          <p:cNvPr id="11" name="Afbeelding 10" descr="logo UL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39" y="5967675"/>
            <a:ext cx="495798" cy="576000"/>
          </a:xfrm>
          <a:prstGeom prst="rect">
            <a:avLst/>
          </a:prstGeom>
        </p:spPr>
      </p:pic>
      <p:sp>
        <p:nvSpPr>
          <p:cNvPr id="3" name="Rechthoek 2"/>
          <p:cNvSpPr/>
          <p:nvPr userDrawn="1"/>
        </p:nvSpPr>
        <p:spPr bwMode="auto">
          <a:xfrm>
            <a:off x="1146174" y="1431652"/>
            <a:ext cx="7997825" cy="1152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22388" y="1431450"/>
            <a:ext cx="7821570" cy="114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10800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4" name="Rectangle 3"/>
          <p:cNvSpPr>
            <a:spLocks noGrp="1" noChangeArrowheads="1"/>
          </p:cNvSpPr>
          <p:nvPr>
            <p:ph idx="10" hasCustomPrompt="1"/>
          </p:nvPr>
        </p:nvSpPr>
        <p:spPr bwMode="auto">
          <a:xfrm>
            <a:off x="1304925" y="4433456"/>
            <a:ext cx="4530829" cy="41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sz="20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3" name="Rectangle 3"/>
          <p:cNvSpPr>
            <a:spLocks noGrp="1" noChangeArrowheads="1"/>
          </p:cNvSpPr>
          <p:nvPr>
            <p:ph idx="11" hasCustomPrompt="1"/>
          </p:nvPr>
        </p:nvSpPr>
        <p:spPr bwMode="auto">
          <a:xfrm>
            <a:off x="1304925" y="4849092"/>
            <a:ext cx="4545117" cy="41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  <a:lvl2pPr marL="0" indent="0">
              <a:buFontTx/>
              <a:buNone/>
              <a:defRPr sz="1600"/>
            </a:lvl2pPr>
            <a:lvl3pPr marL="860425" indent="0">
              <a:buFontTx/>
              <a:buNone/>
              <a:defRPr/>
            </a:lvl3pPr>
            <a:lvl4pPr marL="1236662" indent="0">
              <a:buFontTx/>
              <a:buNone/>
              <a:defRPr/>
            </a:lvl4pPr>
            <a:lvl5pPr marL="1717675" indent="0">
              <a:buFontTx/>
              <a:buNone/>
              <a:defRPr/>
            </a:lvl5pPr>
          </a:lstStyle>
          <a:p>
            <a:pPr lvl="0"/>
            <a:r>
              <a:rPr lang="nl-NL" dirty="0"/>
              <a:t>Naam afdeling</a:t>
            </a:r>
            <a:endParaRPr lang="en-GB" dirty="0"/>
          </a:p>
        </p:txBody>
      </p:sp>
      <p:sp>
        <p:nvSpPr>
          <p:cNvPr id="19" name="Rectangle 3"/>
          <p:cNvSpPr>
            <a:spLocks noGrp="1" noChangeArrowheads="1"/>
          </p:cNvSpPr>
          <p:nvPr>
            <p:ph idx="12" hasCustomPrompt="1"/>
          </p:nvPr>
        </p:nvSpPr>
        <p:spPr bwMode="auto">
          <a:xfrm>
            <a:off x="1304924" y="5264727"/>
            <a:ext cx="4527551" cy="41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sz="1800" b="0" i="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Plaats</a:t>
            </a:r>
            <a:endParaRPr lang="en-GB" dirty="0"/>
          </a:p>
        </p:txBody>
      </p:sp>
      <p:sp>
        <p:nvSpPr>
          <p:cNvPr id="26" name="Tijdelijke aanduiding voor afbeelding 2"/>
          <p:cNvSpPr>
            <a:spLocks noGrp="1"/>
          </p:cNvSpPr>
          <p:nvPr>
            <p:ph type="pic" idx="14"/>
          </p:nvPr>
        </p:nvSpPr>
        <p:spPr>
          <a:xfrm>
            <a:off x="5969102" y="2583652"/>
            <a:ext cx="2880000" cy="2880000"/>
          </a:xfrm>
        </p:spPr>
        <p:txBody>
          <a:bodyPr/>
          <a:lstStyle>
            <a:lvl1pPr marL="0" indent="0">
              <a:buNone/>
              <a:defRPr sz="800">
                <a:solidFill>
                  <a:schemeClr val="accent4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7" name="Rechthoek 16"/>
          <p:cNvSpPr/>
          <p:nvPr userDrawn="1"/>
        </p:nvSpPr>
        <p:spPr bwMode="auto">
          <a:xfrm>
            <a:off x="-2" y="2587351"/>
            <a:ext cx="1146175" cy="11520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indeling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6738" y="0"/>
            <a:ext cx="6524625" cy="854075"/>
          </a:xfrm>
        </p:spPr>
        <p:txBody>
          <a:bodyPr/>
          <a:lstStyle>
            <a:lvl1pPr>
              <a:defRPr cap="all"/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jdelijke aanduiding voor afbeelding 2"/>
          <p:cNvSpPr>
            <a:spLocks noGrp="1"/>
          </p:cNvSpPr>
          <p:nvPr>
            <p:ph type="pic" idx="14"/>
          </p:nvPr>
        </p:nvSpPr>
        <p:spPr>
          <a:xfrm>
            <a:off x="5969102" y="2583652"/>
            <a:ext cx="2880000" cy="2880000"/>
          </a:xfrm>
        </p:spPr>
        <p:txBody>
          <a:bodyPr/>
          <a:lstStyle>
            <a:lvl1pPr marL="0" indent="0">
              <a:buNone/>
              <a:defRPr sz="800">
                <a:solidFill>
                  <a:schemeClr val="accent4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1" name="Tijdelijke aanduiding voor inhoud 10"/>
          <p:cNvSpPr>
            <a:spLocks noGrp="1"/>
          </p:cNvSpPr>
          <p:nvPr>
            <p:ph sz="quarter" idx="15"/>
          </p:nvPr>
        </p:nvSpPr>
        <p:spPr>
          <a:xfrm>
            <a:off x="566738" y="2583652"/>
            <a:ext cx="5283200" cy="3674274"/>
          </a:xfrm>
        </p:spPr>
        <p:txBody>
          <a:bodyPr/>
          <a:lstStyle>
            <a:lvl1pPr>
              <a:lnSpc>
                <a:spcPct val="100000"/>
              </a:lnSpc>
              <a:defRPr sz="5400" b="1" i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3565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ofdstuk indeling met log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6738" y="0"/>
            <a:ext cx="6524625" cy="854075"/>
          </a:xfrm>
        </p:spPr>
        <p:txBody>
          <a:bodyPr/>
          <a:lstStyle>
            <a:lvl1pPr>
              <a:defRPr cap="all"/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jdelijke aanduiding voor afbeelding 2"/>
          <p:cNvSpPr>
            <a:spLocks noGrp="1"/>
          </p:cNvSpPr>
          <p:nvPr>
            <p:ph type="pic" idx="14"/>
          </p:nvPr>
        </p:nvSpPr>
        <p:spPr>
          <a:xfrm>
            <a:off x="5969102" y="2583652"/>
            <a:ext cx="2880000" cy="2880000"/>
          </a:xfrm>
        </p:spPr>
        <p:txBody>
          <a:bodyPr/>
          <a:lstStyle>
            <a:lvl1pPr marL="0" indent="0">
              <a:buNone/>
              <a:defRPr sz="800">
                <a:solidFill>
                  <a:schemeClr val="accent4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1" name="Tijdelijke aanduiding voor inhoud 10"/>
          <p:cNvSpPr>
            <a:spLocks noGrp="1"/>
          </p:cNvSpPr>
          <p:nvPr>
            <p:ph sz="quarter" idx="15"/>
          </p:nvPr>
        </p:nvSpPr>
        <p:spPr>
          <a:xfrm>
            <a:off x="566738" y="2583652"/>
            <a:ext cx="5283200" cy="3674274"/>
          </a:xfrm>
        </p:spPr>
        <p:txBody>
          <a:bodyPr/>
          <a:lstStyle>
            <a:lvl1pPr>
              <a:lnSpc>
                <a:spcPct val="100000"/>
              </a:lnSpc>
              <a:defRPr sz="5400" b="1" i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Afbeelding 8" descr="logo lumc_BLOKJES_PPT_20 mm NL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452" y="281518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151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6738" y="0"/>
            <a:ext cx="6524625" cy="8540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66738" y="1144588"/>
            <a:ext cx="8291512" cy="5113338"/>
          </a:xfrm>
        </p:spPr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350000" y="6553200"/>
            <a:ext cx="2508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66738" y="6553200"/>
            <a:ext cx="54239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306AC46-015F-6E44-B83A-36E79AEF535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0492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0306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6738" y="0"/>
            <a:ext cx="6524625" cy="854075"/>
          </a:xfrm>
        </p:spPr>
        <p:txBody>
          <a:bodyPr/>
          <a:lstStyle>
            <a:lvl1pPr>
              <a:defRPr cap="all"/>
            </a:lvl1pPr>
          </a:lstStyle>
          <a:p>
            <a:r>
              <a:rPr lang="nl-NL" dirty="0"/>
              <a:t>SECTION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E433-9D72-44A1-825A-87CDD5599884}" type="datetime5">
              <a:rPr lang="en-US" smtClean="0"/>
              <a:t>17-Nov-24</a:t>
            </a:fld>
            <a:endParaRPr lang="en-GB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Insert &gt; Header &amp; footer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jdelijke aanduiding voor afbeelding 2"/>
          <p:cNvSpPr>
            <a:spLocks noGrp="1"/>
          </p:cNvSpPr>
          <p:nvPr>
            <p:ph type="pic" idx="14"/>
          </p:nvPr>
        </p:nvSpPr>
        <p:spPr>
          <a:xfrm>
            <a:off x="5969102" y="2583652"/>
            <a:ext cx="2880000" cy="2880000"/>
          </a:xfrm>
        </p:spPr>
        <p:txBody>
          <a:bodyPr/>
          <a:lstStyle>
            <a:lvl1pPr marL="0" indent="0">
              <a:buNone/>
              <a:defRPr sz="800">
                <a:solidFill>
                  <a:schemeClr val="accent4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1" name="Tijdelijke aanduiding voor inhoud 10"/>
          <p:cNvSpPr>
            <a:spLocks noGrp="1"/>
          </p:cNvSpPr>
          <p:nvPr>
            <p:ph sz="quarter" idx="15"/>
          </p:nvPr>
        </p:nvSpPr>
        <p:spPr>
          <a:xfrm>
            <a:off x="566738" y="2583652"/>
            <a:ext cx="5283200" cy="3674274"/>
          </a:xfrm>
        </p:spPr>
        <p:txBody>
          <a:bodyPr/>
          <a:lstStyle>
            <a:lvl1pPr>
              <a:lnSpc>
                <a:spcPct val="100000"/>
              </a:lnSpc>
              <a:defRPr sz="5400" b="1" i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35655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en object me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6738" y="0"/>
            <a:ext cx="6524625" cy="8540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66738" y="1144588"/>
            <a:ext cx="8291512" cy="5113338"/>
          </a:xfrm>
        </p:spPr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350000" y="6553200"/>
            <a:ext cx="2508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66738" y="6553200"/>
            <a:ext cx="54239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306AC46-015F-6E44-B83A-36E79AEF535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0492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pic>
        <p:nvPicPr>
          <p:cNvPr id="8" name="Afbeelding 7" descr="logo lumc_BLOKJES_PPT_20 mm NL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452" y="281518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719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p 1 regel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2"/>
          <p:cNvSpPr>
            <a:spLocks noGrp="1"/>
          </p:cNvSpPr>
          <p:nvPr>
            <p:ph idx="1"/>
          </p:nvPr>
        </p:nvSpPr>
        <p:spPr>
          <a:xfrm>
            <a:off x="566738" y="760413"/>
            <a:ext cx="8291512" cy="5497513"/>
          </a:xfrm>
        </p:spPr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6738" y="0"/>
            <a:ext cx="6524625" cy="501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0" name="Rechthoek 9"/>
          <p:cNvSpPr/>
          <p:nvPr userDrawn="1"/>
        </p:nvSpPr>
        <p:spPr bwMode="auto">
          <a:xfrm>
            <a:off x="0" y="6527800"/>
            <a:ext cx="9144000" cy="3302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653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onder voett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" name="Rechthoek 5"/>
          <p:cNvSpPr/>
          <p:nvPr userDrawn="1"/>
        </p:nvSpPr>
        <p:spPr bwMode="auto">
          <a:xfrm>
            <a:off x="0" y="6527800"/>
            <a:ext cx="9144000" cy="3302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7" name="Tijdelijke aanduiding voor inhoud 2"/>
          <p:cNvSpPr>
            <a:spLocks noGrp="1"/>
          </p:cNvSpPr>
          <p:nvPr>
            <p:ph idx="1"/>
          </p:nvPr>
        </p:nvSpPr>
        <p:spPr>
          <a:xfrm>
            <a:off x="566738" y="1144587"/>
            <a:ext cx="8291512" cy="5373687"/>
          </a:xfrm>
        </p:spPr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503548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6738" y="0"/>
            <a:ext cx="6524625" cy="8540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622A6F-56DC-804D-B355-6A0ECE94EB36}" type="slidenum">
              <a:rPr lang="en-GB"/>
              <a:pPr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66738" y="1144588"/>
            <a:ext cx="4003675" cy="511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/>
            </a:lvl1pPr>
            <a:lvl2pPr marL="0">
              <a:defRPr/>
            </a:lvl2pPr>
            <a:lvl3pPr marL="360000">
              <a:defRPr/>
            </a:lvl3pPr>
            <a:lvl4pPr marL="720000">
              <a:defRPr/>
            </a:lvl4pPr>
            <a:lvl5pPr marL="1080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Rectangle 3"/>
          <p:cNvSpPr>
            <a:spLocks noGrp="1" noChangeArrowheads="1"/>
          </p:cNvSpPr>
          <p:nvPr>
            <p:ph idx="13"/>
          </p:nvPr>
        </p:nvSpPr>
        <p:spPr bwMode="auto">
          <a:xfrm>
            <a:off x="4860032" y="1144588"/>
            <a:ext cx="4003675" cy="511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/>
            </a:lvl1pPr>
            <a:lvl2pPr marL="0">
              <a:defRPr/>
            </a:lvl2pPr>
            <a:lvl3pPr marL="360000">
              <a:defRPr/>
            </a:lvl3pPr>
            <a:lvl4pPr marL="720000">
              <a:defRPr/>
            </a:lvl4pPr>
            <a:lvl5pPr marL="1080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0492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31825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66738" y="1135063"/>
            <a:ext cx="4003675" cy="846453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66737" y="2174875"/>
            <a:ext cx="4003676" cy="40830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852988" y="1135063"/>
            <a:ext cx="4004630" cy="846453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852988" y="2174875"/>
            <a:ext cx="4004630" cy="40830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847059-C838-D544-AA3A-A342CC408355}" type="slidenum">
              <a:rPr lang="en-GB"/>
              <a:pPr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6737" y="0"/>
            <a:ext cx="6558531" cy="8540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130492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50327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6738" y="0"/>
            <a:ext cx="6524625" cy="8540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38D43D-7D33-2F43-82C4-C7C0902068A2}" type="slidenum">
              <a:rPr lang="en-GB"/>
              <a:pPr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0492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12566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A1B39C-8919-CF47-A161-B6BA50FD6A18}" type="slidenum">
              <a:rPr lang="en-GB"/>
              <a:pPr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0492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15891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6737" y="0"/>
            <a:ext cx="6524815" cy="854075"/>
          </a:xfrm>
        </p:spPr>
        <p:txBody>
          <a:bodyPr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66737" y="1135064"/>
            <a:ext cx="3008313" cy="511867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FAB8F7-6B6F-2642-9729-040657DB08FE}" type="slidenum">
              <a:rPr lang="en-GB"/>
              <a:pPr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0492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idx="13"/>
          </p:nvPr>
        </p:nvSpPr>
        <p:spPr bwMode="auto">
          <a:xfrm>
            <a:off x="3740150" y="1144588"/>
            <a:ext cx="5123557" cy="511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/>
            </a:lvl1pPr>
            <a:lvl2pPr marL="0">
              <a:defRPr/>
            </a:lvl2pPr>
            <a:lvl3pPr marL="360000">
              <a:defRPr/>
            </a:lvl3pPr>
            <a:lvl4pPr marL="720000">
              <a:defRPr/>
            </a:lvl4pPr>
            <a:lvl5pPr marL="1080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94340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4059" y="0"/>
            <a:ext cx="6507303" cy="854075"/>
          </a:xfrm>
        </p:spPr>
        <p:txBody>
          <a:bodyPr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66738" y="1144587"/>
            <a:ext cx="5040000" cy="511333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849938" y="1144588"/>
            <a:ext cx="3003550" cy="1289632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A0F4D9-DA5F-9846-8B97-D321E78C63B0}" type="slidenum">
              <a:rPr lang="en-GB"/>
              <a:pPr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0492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15809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nd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 descr="logo lumc_Fedra_PPT_20 mm NL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0838" y="285750"/>
            <a:ext cx="2293899" cy="576000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 bwMode="auto">
          <a:xfrm>
            <a:off x="-2" y="2587351"/>
            <a:ext cx="1146175" cy="11520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9" name="Rechthoek 18"/>
          <p:cNvSpPr/>
          <p:nvPr userDrawn="1"/>
        </p:nvSpPr>
        <p:spPr bwMode="auto">
          <a:xfrm>
            <a:off x="1146174" y="1431651"/>
            <a:ext cx="7997825" cy="1155700"/>
          </a:xfrm>
          <a:prstGeom prst="rect">
            <a:avLst/>
          </a:prstGeom>
          <a:solidFill>
            <a:schemeClr val="accent1">
              <a:alpha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0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1323975" y="1431652"/>
            <a:ext cx="7524750" cy="11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spcCol="360000" anchor="t" anchorCtr="0" compatLnSpc="1">
            <a:prstTxWarp prst="textNoShape">
              <a:avLst/>
            </a:prstTxWarp>
          </a:bodyPr>
          <a:lstStyle>
            <a:lvl1pPr>
              <a:defRPr sz="2400" b="1" i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Aftiteling en/of adres</a:t>
            </a:r>
          </a:p>
        </p:txBody>
      </p:sp>
      <p:pic>
        <p:nvPicPr>
          <p:cNvPr id="14" name="Afbeelding 13" descr="logo UL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39" y="5967675"/>
            <a:ext cx="495798" cy="576000"/>
          </a:xfrm>
          <a:prstGeom prst="rect">
            <a:avLst/>
          </a:prstGeom>
        </p:spPr>
      </p:pic>
      <p:sp>
        <p:nvSpPr>
          <p:cNvPr id="17" name="Tijdelijke aanduiding voor tekst 3"/>
          <p:cNvSpPr>
            <a:spLocks noGrp="1"/>
          </p:cNvSpPr>
          <p:nvPr>
            <p:ph type="body" sz="half" idx="10"/>
          </p:nvPr>
        </p:nvSpPr>
        <p:spPr>
          <a:xfrm>
            <a:off x="1323974" y="2839003"/>
            <a:ext cx="7524751" cy="3418922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0030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with Log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6738" y="0"/>
            <a:ext cx="6524625" cy="854075"/>
          </a:xfrm>
        </p:spPr>
        <p:txBody>
          <a:bodyPr/>
          <a:lstStyle>
            <a:lvl1pPr>
              <a:defRPr cap="all"/>
            </a:lvl1pPr>
          </a:lstStyle>
          <a:p>
            <a:r>
              <a:rPr lang="nl-NL" dirty="0"/>
              <a:t>SECTION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E433-9D72-44A1-825A-87CDD5599884}" type="datetime5">
              <a:rPr lang="en-US" smtClean="0"/>
              <a:t>17-Nov-24</a:t>
            </a:fld>
            <a:endParaRPr lang="en-GB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Insert &gt; Header &amp; footer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jdelijke aanduiding voor afbeelding 2"/>
          <p:cNvSpPr>
            <a:spLocks noGrp="1"/>
          </p:cNvSpPr>
          <p:nvPr>
            <p:ph type="pic" idx="14"/>
          </p:nvPr>
        </p:nvSpPr>
        <p:spPr>
          <a:xfrm>
            <a:off x="5969102" y="2583652"/>
            <a:ext cx="2880000" cy="2880000"/>
          </a:xfrm>
        </p:spPr>
        <p:txBody>
          <a:bodyPr/>
          <a:lstStyle>
            <a:lvl1pPr marL="0" indent="0">
              <a:buNone/>
              <a:defRPr sz="800">
                <a:solidFill>
                  <a:schemeClr val="accent4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1" name="Tijdelijke aanduiding voor inhoud 10"/>
          <p:cNvSpPr>
            <a:spLocks noGrp="1"/>
          </p:cNvSpPr>
          <p:nvPr>
            <p:ph sz="quarter" idx="15"/>
          </p:nvPr>
        </p:nvSpPr>
        <p:spPr>
          <a:xfrm>
            <a:off x="566738" y="2583652"/>
            <a:ext cx="5283200" cy="3674274"/>
          </a:xfrm>
        </p:spPr>
        <p:txBody>
          <a:bodyPr/>
          <a:lstStyle>
            <a:lvl1pPr>
              <a:lnSpc>
                <a:spcPct val="100000"/>
              </a:lnSpc>
              <a:defRPr sz="5400" b="1" i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Afbeelding 8" descr="logo lumc_BLOKJES_PPT_20 mm NL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452" y="281518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9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6738" y="0"/>
            <a:ext cx="6524625" cy="8540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66738" y="1144588"/>
            <a:ext cx="8291512" cy="5113338"/>
          </a:xfrm>
        </p:spPr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350000" y="6553200"/>
            <a:ext cx="2508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B56D05B5-D364-4AEF-B082-C09BD56261D7}" type="datetime5">
              <a:rPr lang="en-US" smtClean="0"/>
              <a:t>17-Nov-24</a:t>
            </a:fld>
            <a:endParaRPr lang="en-GB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66738" y="6553200"/>
            <a:ext cx="54239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306AC46-015F-6E44-B83A-36E79AEF535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0492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Insert &gt;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590306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6738" y="0"/>
            <a:ext cx="6524625" cy="8540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66738" y="1144588"/>
            <a:ext cx="8291512" cy="5113338"/>
          </a:xfrm>
        </p:spPr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350000" y="6553200"/>
            <a:ext cx="2508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B56D05B5-D364-4AEF-B082-C09BD56261D7}" type="datetime5">
              <a:rPr lang="en-US" smtClean="0"/>
              <a:t>17-Nov-24</a:t>
            </a:fld>
            <a:endParaRPr lang="en-GB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66738" y="6553200"/>
            <a:ext cx="54239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306AC46-015F-6E44-B83A-36E79AEF535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0492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Insert &gt; Header &amp; footer</a:t>
            </a:r>
          </a:p>
        </p:txBody>
      </p:sp>
      <p:pic>
        <p:nvPicPr>
          <p:cNvPr id="8" name="Afbeelding 7" descr="logo lumc_BLOKJES_PPT_20 mm NL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452" y="281518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981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6738" y="0"/>
            <a:ext cx="6524625" cy="8540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7" name="Rechthoek 6"/>
          <p:cNvSpPr/>
          <p:nvPr userDrawn="1"/>
        </p:nvSpPr>
        <p:spPr bwMode="auto">
          <a:xfrm>
            <a:off x="0" y="6527800"/>
            <a:ext cx="9144000" cy="3302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4" name="Tijdelijke aanduiding voor inhoud 2"/>
          <p:cNvSpPr>
            <a:spLocks noGrp="1"/>
          </p:cNvSpPr>
          <p:nvPr>
            <p:ph idx="1"/>
          </p:nvPr>
        </p:nvSpPr>
        <p:spPr>
          <a:xfrm>
            <a:off x="566738" y="1144588"/>
            <a:ext cx="8291512" cy="5383212"/>
          </a:xfrm>
        </p:spPr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51256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itle lin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 bwMode="auto">
          <a:xfrm>
            <a:off x="0" y="6527800"/>
            <a:ext cx="9144000" cy="3302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66738" y="0"/>
            <a:ext cx="6524625" cy="501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5" name="Tijdelijke aanduiding voor inhoud 2"/>
          <p:cNvSpPr>
            <a:spLocks noGrp="1"/>
          </p:cNvSpPr>
          <p:nvPr>
            <p:ph idx="1"/>
          </p:nvPr>
        </p:nvSpPr>
        <p:spPr>
          <a:xfrm>
            <a:off x="566738" y="830263"/>
            <a:ext cx="8291512" cy="5697537"/>
          </a:xfrm>
        </p:spPr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86733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6738" y="0"/>
            <a:ext cx="6524625" cy="8540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1684A0-EA8F-4EA6-8525-4B02CE66D32D}" type="datetime5">
              <a:rPr lang="en-US" smtClean="0"/>
              <a:t>17-Nov-24</a:t>
            </a:fld>
            <a:endParaRPr lang="en-GB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622A6F-56DC-804D-B355-6A0ECE94EB36}" type="slidenum">
              <a:rPr lang="en-GB"/>
              <a:pPr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66738" y="1144588"/>
            <a:ext cx="4003675" cy="511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/>
            </a:lvl1pPr>
            <a:lvl2pPr marL="0">
              <a:defRPr/>
            </a:lvl2pPr>
            <a:lvl3pPr marL="360000">
              <a:defRPr/>
            </a:lvl3pPr>
            <a:lvl4pPr marL="720000">
              <a:defRPr/>
            </a:lvl4pPr>
            <a:lvl5pPr marL="1080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Rectangle 3"/>
          <p:cNvSpPr>
            <a:spLocks noGrp="1" noChangeArrowheads="1"/>
          </p:cNvSpPr>
          <p:nvPr>
            <p:ph idx="13"/>
          </p:nvPr>
        </p:nvSpPr>
        <p:spPr bwMode="auto">
          <a:xfrm>
            <a:off x="4860032" y="1144588"/>
            <a:ext cx="4003675" cy="511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/>
            </a:lvl1pPr>
            <a:lvl2pPr marL="0">
              <a:defRPr/>
            </a:lvl2pPr>
            <a:lvl3pPr marL="360000">
              <a:defRPr/>
            </a:lvl3pPr>
            <a:lvl4pPr marL="720000">
              <a:defRPr/>
            </a:lvl4pPr>
            <a:lvl5pPr marL="1080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0492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Insert &gt;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4143182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66738" y="1135063"/>
            <a:ext cx="4003675" cy="846453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66737" y="2174875"/>
            <a:ext cx="4003676" cy="40830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852988" y="1135063"/>
            <a:ext cx="4004630" cy="846453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852988" y="2174875"/>
            <a:ext cx="4004630" cy="40830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69D3F0-EAEA-4DE3-9753-8797A9B34E7B}" type="datetime5">
              <a:rPr lang="en-US" smtClean="0"/>
              <a:t>17-Nov-24</a:t>
            </a:fld>
            <a:endParaRPr lang="en-GB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847059-C838-D544-AA3A-A342CC408355}" type="slidenum">
              <a:rPr lang="en-GB"/>
              <a:pPr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6737" y="0"/>
            <a:ext cx="6558531" cy="8540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130492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Insert &gt;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1235032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 userDrawn="1"/>
        </p:nvSpPr>
        <p:spPr bwMode="auto">
          <a:xfrm>
            <a:off x="8002588" y="6553200"/>
            <a:ext cx="1141412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1" name="Rechthoek 10"/>
          <p:cNvSpPr/>
          <p:nvPr userDrawn="1"/>
        </p:nvSpPr>
        <p:spPr bwMode="auto">
          <a:xfrm>
            <a:off x="1143000" y="6553200"/>
            <a:ext cx="6859588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2" name="Rechthoek 11"/>
          <p:cNvSpPr/>
          <p:nvPr userDrawn="1"/>
        </p:nvSpPr>
        <p:spPr bwMode="auto">
          <a:xfrm>
            <a:off x="0" y="6553200"/>
            <a:ext cx="1143000" cy="3048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3" name="Rechthoek 12"/>
          <p:cNvSpPr/>
          <p:nvPr userDrawn="1"/>
        </p:nvSpPr>
        <p:spPr bwMode="auto">
          <a:xfrm>
            <a:off x="6861176" y="6553200"/>
            <a:ext cx="1141412" cy="304800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144588"/>
            <a:ext cx="8291512" cy="511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02588" y="6553200"/>
            <a:ext cx="8556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C236B058-4064-4254-8FDD-D8645D62EC46}" type="datetime5">
              <a:rPr lang="en-US" smtClean="0"/>
              <a:t>17-Nov-24</a:t>
            </a:fld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9857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Insert &gt; Header &amp; footer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66738" y="6553200"/>
            <a:ext cx="54239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306AC46-015F-6E44-B83A-36E79AEF535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66738" y="0"/>
            <a:ext cx="652462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72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Titelstijl van model bewerken</a:t>
            </a:r>
            <a:endParaRPr lang="en-GB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9" r:id="rId3"/>
    <p:sldLayoutId id="2147483650" r:id="rId4"/>
    <p:sldLayoutId id="2147483671" r:id="rId5"/>
    <p:sldLayoutId id="2147483654" r:id="rId6"/>
    <p:sldLayoutId id="2147483672" r:id="rId7"/>
    <p:sldLayoutId id="2147483652" r:id="rId8"/>
    <p:sldLayoutId id="2147483653" r:id="rId9"/>
    <p:sldLayoutId id="2147483673" r:id="rId10"/>
    <p:sldLayoutId id="2147483655" r:id="rId11"/>
    <p:sldLayoutId id="2147483656" r:id="rId12"/>
    <p:sldLayoutId id="2147483657" r:id="rId13"/>
    <p:sldLayoutId id="2147483658" r:id="rId14"/>
    <p:sldLayoutId id="2147483665" r:id="rId15"/>
  </p:sldLayoutIdLst>
  <p:hf hdr="0"/>
  <p:txStyles>
    <p:titleStyle>
      <a:lvl1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400" b="1" i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2pPr>
      <a:lvl3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3pPr>
      <a:lvl4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4pPr>
      <a:lvl5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5pPr>
      <a:lvl6pPr marL="457200"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6pPr>
      <a:lvl7pPr marL="914400"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0" indent="0" algn="l" rtl="0" eaLnBrk="1" fontAlgn="base" hangingPunct="1">
        <a:lnSpc>
          <a:spcPct val="120000"/>
        </a:lnSpc>
        <a:spcBef>
          <a:spcPts val="0"/>
        </a:spcBef>
        <a:spcAft>
          <a:spcPct val="0"/>
        </a:spcAft>
        <a:buFontTx/>
        <a:buNone/>
        <a:defRPr sz="2000">
          <a:solidFill>
            <a:schemeClr val="accent6"/>
          </a:solidFill>
          <a:latin typeface="+mn-lt"/>
          <a:ea typeface="+mn-ea"/>
          <a:cs typeface="+mn-cs"/>
        </a:defRPr>
      </a:lvl1pPr>
      <a:lvl2pPr marL="0" indent="-187325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accent6"/>
          </a:solidFill>
          <a:latin typeface="+mn-lt"/>
          <a:ea typeface="+mn-ea"/>
        </a:defRPr>
      </a:lvl2pPr>
      <a:lvl3pPr marL="360000" indent="-18573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accent6"/>
          </a:solidFill>
          <a:latin typeface="+mn-lt"/>
          <a:ea typeface="+mn-ea"/>
        </a:defRPr>
      </a:lvl3pPr>
      <a:lvl4pPr marL="720000" indent="-195263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 sz="1800">
          <a:solidFill>
            <a:schemeClr val="accent6"/>
          </a:solidFill>
          <a:latin typeface="+mn-lt"/>
          <a:ea typeface="+mn-ea"/>
        </a:defRPr>
      </a:lvl4pPr>
      <a:lvl5pPr marL="1080000" indent="-19208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 sz="1800">
          <a:solidFill>
            <a:schemeClr val="accent6"/>
          </a:solidFill>
          <a:latin typeface="+mn-lt"/>
          <a:ea typeface="+mn-ea"/>
        </a:defRPr>
      </a:lvl5pPr>
      <a:lvl6pPr marL="2366963" indent="-19208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bg2"/>
          </a:solidFill>
          <a:latin typeface="+mn-lt"/>
          <a:ea typeface="+mn-ea"/>
        </a:defRPr>
      </a:lvl6pPr>
      <a:lvl7pPr marL="2824163" indent="-19208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bg2"/>
          </a:solidFill>
          <a:latin typeface="+mn-lt"/>
          <a:ea typeface="+mn-ea"/>
        </a:defRPr>
      </a:lvl7pPr>
      <a:lvl8pPr marL="3281363" indent="-19208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bg2"/>
          </a:solidFill>
          <a:latin typeface="+mn-lt"/>
          <a:ea typeface="+mn-ea"/>
        </a:defRPr>
      </a:lvl8pPr>
      <a:lvl9pPr marL="3738563" indent="-19208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 userDrawn="1"/>
        </p:nvSpPr>
        <p:spPr bwMode="auto">
          <a:xfrm>
            <a:off x="8002588" y="6553200"/>
            <a:ext cx="1141412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1" name="Rechthoek 10"/>
          <p:cNvSpPr/>
          <p:nvPr userDrawn="1"/>
        </p:nvSpPr>
        <p:spPr bwMode="auto">
          <a:xfrm>
            <a:off x="1143000" y="6553200"/>
            <a:ext cx="6859588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2" name="Rechthoek 11"/>
          <p:cNvSpPr/>
          <p:nvPr userDrawn="1"/>
        </p:nvSpPr>
        <p:spPr bwMode="auto">
          <a:xfrm>
            <a:off x="0" y="6553200"/>
            <a:ext cx="1143000" cy="3048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3" name="Rechthoek 12"/>
          <p:cNvSpPr/>
          <p:nvPr userDrawn="1"/>
        </p:nvSpPr>
        <p:spPr bwMode="auto">
          <a:xfrm>
            <a:off x="6861176" y="6553200"/>
            <a:ext cx="1141412" cy="304800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144588"/>
            <a:ext cx="8291512" cy="511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02588" y="6553200"/>
            <a:ext cx="8556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9857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66738" y="6553200"/>
            <a:ext cx="54239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306AC46-015F-6E44-B83A-36E79AEF535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66738" y="0"/>
            <a:ext cx="652462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72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Titelstijl van model bewerken</a:t>
            </a:r>
            <a:endParaRPr lang="en-GB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4" r:id="rId3"/>
    <p:sldLayoutId id="2147483670" r:id="rId4"/>
    <p:sldLayoutId id="2147483663" r:id="rId5"/>
    <p:sldLayoutId id="2147483662" r:id="rId6"/>
    <p:sldLayoutId id="2147483661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</p:sldLayoutIdLst>
  <p:hf sldNum="0" hdr="0" ftr="0" dt="0"/>
  <p:txStyles>
    <p:titleStyle>
      <a:lvl1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400" b="1" i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2pPr>
      <a:lvl3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3pPr>
      <a:lvl4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4pPr>
      <a:lvl5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5pPr>
      <a:lvl6pPr marL="457200"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6pPr>
      <a:lvl7pPr marL="914400"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0" indent="0" algn="l" rtl="0" eaLnBrk="1" fontAlgn="base" hangingPunct="1">
        <a:lnSpc>
          <a:spcPct val="120000"/>
        </a:lnSpc>
        <a:spcBef>
          <a:spcPts val="0"/>
        </a:spcBef>
        <a:spcAft>
          <a:spcPct val="0"/>
        </a:spcAft>
        <a:buFontTx/>
        <a:buNone/>
        <a:defRPr sz="2000">
          <a:solidFill>
            <a:schemeClr val="accent6"/>
          </a:solidFill>
          <a:latin typeface="+mn-lt"/>
          <a:ea typeface="+mn-ea"/>
          <a:cs typeface="+mn-cs"/>
        </a:defRPr>
      </a:lvl1pPr>
      <a:lvl2pPr marL="0" indent="-187325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accent6"/>
          </a:solidFill>
          <a:latin typeface="+mn-lt"/>
          <a:ea typeface="+mn-ea"/>
        </a:defRPr>
      </a:lvl2pPr>
      <a:lvl3pPr marL="360000" indent="-18573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accent6"/>
          </a:solidFill>
          <a:latin typeface="+mn-lt"/>
          <a:ea typeface="+mn-ea"/>
        </a:defRPr>
      </a:lvl3pPr>
      <a:lvl4pPr marL="720000" indent="-195263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 sz="1800">
          <a:solidFill>
            <a:schemeClr val="accent6"/>
          </a:solidFill>
          <a:latin typeface="+mn-lt"/>
          <a:ea typeface="+mn-ea"/>
        </a:defRPr>
      </a:lvl4pPr>
      <a:lvl5pPr marL="1080000" indent="-19208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 sz="1800">
          <a:solidFill>
            <a:schemeClr val="accent6"/>
          </a:solidFill>
          <a:latin typeface="+mn-lt"/>
          <a:ea typeface="+mn-ea"/>
        </a:defRPr>
      </a:lvl5pPr>
      <a:lvl6pPr marL="2366963" indent="-19208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bg2"/>
          </a:solidFill>
          <a:latin typeface="+mn-lt"/>
          <a:ea typeface="+mn-ea"/>
        </a:defRPr>
      </a:lvl6pPr>
      <a:lvl7pPr marL="2824163" indent="-19208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bg2"/>
          </a:solidFill>
          <a:latin typeface="+mn-lt"/>
          <a:ea typeface="+mn-ea"/>
        </a:defRPr>
      </a:lvl7pPr>
      <a:lvl8pPr marL="3281363" indent="-19208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bg2"/>
          </a:solidFill>
          <a:latin typeface="+mn-lt"/>
          <a:ea typeface="+mn-ea"/>
        </a:defRPr>
      </a:lvl8pPr>
      <a:lvl9pPr marL="3738563" indent="-19208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el 4"/>
          <p:cNvSpPr>
            <a:spLocks noGrp="1"/>
          </p:cNvSpPr>
          <p:nvPr>
            <p:ph type="subTitle" idx="1"/>
          </p:nvPr>
        </p:nvSpPr>
        <p:spPr>
          <a:xfrm>
            <a:off x="1304925" y="2780928"/>
            <a:ext cx="4527551" cy="724272"/>
          </a:xfrm>
        </p:spPr>
        <p:txBody>
          <a:bodyPr/>
          <a:lstStyle/>
          <a:p>
            <a:r>
              <a:rPr lang="en-US" dirty="0" err="1"/>
              <a:t>Medicatie</a:t>
            </a:r>
            <a:r>
              <a:rPr lang="en-US" dirty="0"/>
              <a:t> en </a:t>
            </a:r>
            <a:r>
              <a:rPr lang="en-US" dirty="0" err="1"/>
              <a:t>verslaving</a:t>
            </a:r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r>
              <a:rPr lang="nl-NL" dirty="0"/>
              <a:t> </a:t>
            </a:r>
            <a:r>
              <a:rPr lang="nl-NL" sz="5400" dirty="0"/>
              <a:t>Pijnbestrijding</a:t>
            </a:r>
            <a:endParaRPr lang="nl-NL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idx="10"/>
          </p:nvPr>
        </p:nvSpPr>
        <p:spPr>
          <a:effectLst/>
        </p:spPr>
        <p:txBody>
          <a:bodyPr/>
          <a:lstStyle/>
          <a:p>
            <a:r>
              <a:rPr lang="en-US" dirty="0"/>
              <a:t>Marieke Hellinga</a:t>
            </a:r>
            <a:endParaRPr lang="nl-NL" dirty="0"/>
          </a:p>
        </p:txBody>
      </p:sp>
      <p:sp>
        <p:nvSpPr>
          <p:cNvPr id="10" name="Tijdelijke aanduiding voor inhoud 9"/>
          <p:cNvSpPr>
            <a:spLocks noGrp="1"/>
          </p:cNvSpPr>
          <p:nvPr>
            <p:ph idx="11"/>
          </p:nvPr>
        </p:nvSpPr>
        <p:spPr>
          <a:effectLst/>
        </p:spPr>
        <p:txBody>
          <a:bodyPr/>
          <a:lstStyle/>
          <a:p>
            <a:r>
              <a:rPr lang="nl-NL" dirty="0"/>
              <a:t>Anesthesioloog-pijnspecialist</a:t>
            </a:r>
          </a:p>
        </p:txBody>
      </p:sp>
      <p:sp>
        <p:nvSpPr>
          <p:cNvPr id="11" name="Tijdelijke aanduiding voor inhoud 10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nl-NL" cap="none" dirty="0"/>
              <a:t>Afdeling Anesthesiologie/Pijnbehandelcentrum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900" y="2780928"/>
            <a:ext cx="27686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160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3192AA40-E537-4F84-9F8B-DAB42746BD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 dirty="0" err="1">
                <a:ea typeface="ＭＳ Ｐゴシック" panose="020B0600070205080204" pitchFamily="34" charset="-128"/>
              </a:rPr>
              <a:t>Opiaat</a:t>
            </a:r>
            <a:r>
              <a:rPr lang="en-US" altLang="nl-NL" dirty="0"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ea typeface="ＭＳ Ｐゴシック" panose="020B0600070205080204" pitchFamily="34" charset="-128"/>
              </a:rPr>
              <a:t>epidemie</a:t>
            </a:r>
            <a:endParaRPr lang="nl-NL" altLang="nl-NL" dirty="0">
              <a:ea typeface="ＭＳ Ｐゴシック" panose="020B0600070205080204" pitchFamily="34" charset="-128"/>
            </a:endParaRPr>
          </a:p>
        </p:txBody>
      </p:sp>
      <p:pic>
        <p:nvPicPr>
          <p:cNvPr id="8201" name="Afbeelding 6">
            <a:extLst>
              <a:ext uri="{FF2B5EF4-FFF2-40B4-BE49-F238E27FC236}">
                <a16:creationId xmlns:a16="http://schemas.microsoft.com/office/drawing/2014/main" id="{B1E7FFEA-AFD6-49D4-81F6-89A390F4E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349" y="942975"/>
            <a:ext cx="3631001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36632E-D4E7-30D8-BA49-84AC417DBC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839" t="15144" r="15403" b="51806"/>
          <a:stretch/>
        </p:blipFill>
        <p:spPr>
          <a:xfrm>
            <a:off x="235575" y="1025525"/>
            <a:ext cx="5191432" cy="399681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5774A9-E253-7225-5067-3F0E38FF88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1BD393-ABF0-B284-5642-4569729B87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113" t="22129" r="1900" b="34774"/>
          <a:stretch/>
        </p:blipFill>
        <p:spPr>
          <a:xfrm>
            <a:off x="5105732" y="3822982"/>
            <a:ext cx="3950233" cy="280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35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6B946-4BCE-64A7-B323-B0D324791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Voorschrijven</a:t>
            </a:r>
            <a:r>
              <a:rPr lang="en-US" dirty="0"/>
              <a:t> </a:t>
            </a:r>
            <a:r>
              <a:rPr lang="en-US" dirty="0" err="1"/>
              <a:t>opioiden</a:t>
            </a:r>
            <a:endParaRPr lang="nl-NL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4D4EFF-8FEF-0143-4589-EA42AA8A57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961" t="18906" r="57852" b="14042"/>
          <a:stretch/>
        </p:blipFill>
        <p:spPr>
          <a:xfrm>
            <a:off x="236220" y="1188721"/>
            <a:ext cx="7650480" cy="4689004"/>
          </a:xfrm>
        </p:spPr>
      </p:pic>
    </p:spTree>
    <p:extLst>
      <p:ext uri="{BB962C8B-B14F-4D97-AF65-F5344CB8AC3E}">
        <p14:creationId xmlns:p14="http://schemas.microsoft.com/office/powerpoint/2010/main" val="49471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C9597-B5C8-B986-EC7D-7D54F07FD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NSAIDS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68018-73D7-C1B5-60CC-D8642178C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nl-NL" sz="4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merican Typewriter" charset="0"/>
              <a:ea typeface="American Typewriter" charset="0"/>
              <a:cs typeface="American Typewriter" charset="0"/>
            </a:endParaRPr>
          </a:p>
          <a:p>
            <a:pPr algn="ctr"/>
            <a:endParaRPr lang="nl-NL" sz="4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merican Typewriter" charset="0"/>
              <a:ea typeface="American Typewriter" charset="0"/>
              <a:cs typeface="American Typewriter" charset="0"/>
            </a:endParaRPr>
          </a:p>
          <a:p>
            <a:pPr algn="ctr"/>
            <a:r>
              <a:rPr lang="nl-NL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merican Typewriter" charset="0"/>
                <a:ea typeface="American Typewriter" charset="0"/>
                <a:cs typeface="American Typewriter" charset="0"/>
              </a:rPr>
              <a:t>Wel of geen </a:t>
            </a:r>
            <a:r>
              <a:rPr lang="nl-NL" sz="4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merican Typewriter" charset="0"/>
                <a:ea typeface="American Typewriter" charset="0"/>
                <a:cs typeface="American Typewriter" charset="0"/>
              </a:rPr>
              <a:t>NSAID’s</a:t>
            </a:r>
            <a:endParaRPr lang="nl-NL" sz="4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merican Typewriter" charset="0"/>
              <a:ea typeface="American Typewriter" charset="0"/>
              <a:cs typeface="American Typewriter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96399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44188-8E08-AB83-4A6A-A37C68629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Tolerantie</a:t>
            </a:r>
            <a:r>
              <a:rPr lang="en-US" dirty="0"/>
              <a:t> vs </a:t>
            </a:r>
            <a:r>
              <a:rPr lang="en-US" dirty="0" err="1"/>
              <a:t>verslaving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EAB1D-DF27-03C5-A4A3-C055D134DC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1800" b="1" dirty="0" err="1"/>
              <a:t>Tolerantie</a:t>
            </a:r>
            <a:endParaRPr lang="en-US" sz="1800" b="1" dirty="0"/>
          </a:p>
          <a:p>
            <a:pPr lvl="1">
              <a:defRPr/>
            </a:pPr>
            <a:r>
              <a:rPr lang="en-US" altLang="nl-NL" sz="1600" i="1" dirty="0">
                <a:cs typeface="Arial" panose="020B0604020202020204" pitchFamily="34" charset="0"/>
              </a:rPr>
              <a:t>FDA: 60 mg or more of </a:t>
            </a:r>
            <a:r>
              <a:rPr lang="en-US" altLang="nl-NL" sz="1800" i="1" dirty="0">
                <a:cs typeface="Arial" panose="020B0604020202020204" pitchFamily="34" charset="0"/>
              </a:rPr>
              <a:t>oral morphine (or the equivalent) per day for at</a:t>
            </a:r>
          </a:p>
          <a:p>
            <a:pPr>
              <a:defRPr/>
            </a:pPr>
            <a:r>
              <a:rPr lang="nl-NL" altLang="nl-NL" sz="1800" i="1" dirty="0">
                <a:cs typeface="Arial" panose="020B0604020202020204" pitchFamily="34" charset="0"/>
              </a:rPr>
              <a:t>	</a:t>
            </a:r>
            <a:r>
              <a:rPr lang="nl-NL" altLang="nl-NL" sz="1800" i="1" dirty="0" err="1">
                <a:cs typeface="Arial" panose="020B0604020202020204" pitchFamily="34" charset="0"/>
              </a:rPr>
              <a:t>least</a:t>
            </a:r>
            <a:r>
              <a:rPr lang="nl-NL" altLang="nl-NL" sz="1800" i="1" dirty="0">
                <a:cs typeface="Arial" panose="020B0604020202020204" pitchFamily="34" charset="0"/>
              </a:rPr>
              <a:t> a week</a:t>
            </a:r>
          </a:p>
          <a:p>
            <a:pPr lvl="1">
              <a:defRPr/>
            </a:pPr>
            <a:r>
              <a:rPr lang="en-US" sz="1800" dirty="0"/>
              <a:t>Minder </a:t>
            </a:r>
            <a:r>
              <a:rPr lang="en-US" sz="1800" dirty="0" err="1"/>
              <a:t>medicatie</a:t>
            </a:r>
            <a:r>
              <a:rPr lang="en-US" sz="1800" dirty="0"/>
              <a:t> effect </a:t>
            </a:r>
            <a:r>
              <a:rPr lang="en-US" sz="1800" dirty="0" err="1"/>
              <a:t>gedurende</a:t>
            </a:r>
            <a:r>
              <a:rPr lang="en-US" sz="1800" dirty="0"/>
              <a:t> </a:t>
            </a:r>
            <a:r>
              <a:rPr lang="en-US" sz="1800" dirty="0" err="1"/>
              <a:t>tijd</a:t>
            </a:r>
            <a:endParaRPr lang="en-US" sz="1800" dirty="0"/>
          </a:p>
          <a:p>
            <a:pPr lvl="1">
              <a:defRPr/>
            </a:pPr>
            <a:r>
              <a:rPr lang="en-US" sz="1800" dirty="0"/>
              <a:t>Receptor </a:t>
            </a:r>
            <a:r>
              <a:rPr lang="en-US" sz="1800" dirty="0" err="1"/>
              <a:t>desensitisatie</a:t>
            </a:r>
            <a:endParaRPr lang="en-US" sz="1800" dirty="0"/>
          </a:p>
          <a:p>
            <a:pPr lvl="1">
              <a:defRPr/>
            </a:pPr>
            <a:r>
              <a:rPr lang="en-US" sz="1800" dirty="0"/>
              <a:t>Cave: </a:t>
            </a:r>
            <a:r>
              <a:rPr lang="en-US" sz="1800" dirty="0" err="1"/>
              <a:t>voortschrijding</a:t>
            </a:r>
            <a:r>
              <a:rPr lang="en-US" sz="1800" dirty="0"/>
              <a:t> </a:t>
            </a:r>
            <a:r>
              <a:rPr lang="en-US" sz="1800" dirty="0" err="1"/>
              <a:t>ziekte</a:t>
            </a:r>
            <a:endParaRPr lang="nl-NL" sz="1800" dirty="0"/>
          </a:p>
          <a:p>
            <a:pPr>
              <a:defRPr/>
            </a:pPr>
            <a:endParaRPr lang="en-US" sz="1800" dirty="0"/>
          </a:p>
          <a:p>
            <a:pPr>
              <a:defRPr/>
            </a:pPr>
            <a:r>
              <a:rPr lang="en-US" sz="1800" b="1" dirty="0" err="1"/>
              <a:t>Lichamelijke</a:t>
            </a:r>
            <a:r>
              <a:rPr lang="en-US" sz="1800" b="1" dirty="0"/>
              <a:t> </a:t>
            </a:r>
            <a:r>
              <a:rPr lang="en-US" sz="1800" b="1" dirty="0" err="1"/>
              <a:t>afhankelijkheid</a:t>
            </a:r>
            <a:endParaRPr lang="en-US" sz="1800" b="1" dirty="0"/>
          </a:p>
          <a:p>
            <a:pPr lvl="1">
              <a:defRPr/>
            </a:pPr>
            <a:r>
              <a:rPr lang="en-US" sz="1800" dirty="0" err="1"/>
              <a:t>Onplezierige</a:t>
            </a:r>
            <a:r>
              <a:rPr lang="en-US" sz="1800" dirty="0"/>
              <a:t> </a:t>
            </a:r>
            <a:r>
              <a:rPr lang="en-US" sz="1800" dirty="0" err="1"/>
              <a:t>bijwerkingen</a:t>
            </a:r>
            <a:r>
              <a:rPr lang="en-US" sz="1800" dirty="0"/>
              <a:t> </a:t>
            </a:r>
            <a:r>
              <a:rPr lang="en-US" sz="1800" dirty="0" err="1"/>
              <a:t>als</a:t>
            </a:r>
            <a:r>
              <a:rPr lang="en-US" sz="1800" dirty="0"/>
              <a:t> </a:t>
            </a:r>
            <a:r>
              <a:rPr lang="en-US" sz="1800" dirty="0" err="1"/>
              <a:t>medicatie</a:t>
            </a:r>
            <a:r>
              <a:rPr lang="en-US" sz="1800" dirty="0"/>
              <a:t> </a:t>
            </a:r>
            <a:r>
              <a:rPr lang="en-US" sz="1800" dirty="0" err="1"/>
              <a:t>wordt</a:t>
            </a:r>
            <a:r>
              <a:rPr lang="en-US" sz="1800" dirty="0"/>
              <a:t> </a:t>
            </a:r>
            <a:r>
              <a:rPr lang="en-US" sz="1800" dirty="0" err="1"/>
              <a:t>gestopt</a:t>
            </a:r>
            <a:endParaRPr lang="en-US" sz="1800" dirty="0"/>
          </a:p>
          <a:p>
            <a:pPr lvl="1">
              <a:defRPr/>
            </a:pPr>
            <a:endParaRPr lang="en-US" sz="1800" dirty="0"/>
          </a:p>
          <a:p>
            <a:pPr>
              <a:defRPr/>
            </a:pPr>
            <a:r>
              <a:rPr lang="en-US" sz="1800" b="1" dirty="0" err="1"/>
              <a:t>Verslaving</a:t>
            </a:r>
            <a:endParaRPr lang="en-US" sz="1800" b="1" dirty="0"/>
          </a:p>
          <a:p>
            <a:pPr lvl="1">
              <a:defRPr/>
            </a:pPr>
            <a:r>
              <a:rPr lang="en-US" sz="1800" dirty="0" err="1"/>
              <a:t>Gedragsprobleem</a:t>
            </a:r>
            <a:endParaRPr lang="en-US" sz="1800" dirty="0"/>
          </a:p>
          <a:p>
            <a:pPr lvl="1">
              <a:defRPr/>
            </a:pPr>
            <a:r>
              <a:rPr lang="en-US" sz="1800" dirty="0" err="1"/>
              <a:t>Compulsief</a:t>
            </a:r>
            <a:r>
              <a:rPr lang="en-US" sz="1800" dirty="0"/>
              <a:t> </a:t>
            </a:r>
            <a:r>
              <a:rPr lang="en-US" sz="1800" dirty="0" err="1"/>
              <a:t>gebruik</a:t>
            </a:r>
            <a:r>
              <a:rPr lang="en-US" sz="1800" dirty="0"/>
              <a:t> en ‘craving’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06390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B7E31-5F6E-4988-808C-46DFDC27C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 err="1"/>
              <a:t>Risicofactoren</a:t>
            </a:r>
            <a:r>
              <a:rPr lang="en-US" dirty="0"/>
              <a:t> opioid </a:t>
            </a:r>
            <a:r>
              <a:rPr lang="en-US" dirty="0" err="1"/>
              <a:t>gebruik</a:t>
            </a:r>
            <a:r>
              <a:rPr lang="en-US" dirty="0"/>
              <a:t> - patient  </a:t>
            </a:r>
            <a:endParaRPr lang="nl-NL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12F43E4-2FCD-44E4-B0E4-54FF22B0E6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276" t="10774" r="30373" b="71741"/>
          <a:stretch/>
        </p:blipFill>
        <p:spPr>
          <a:xfrm>
            <a:off x="205117" y="1149959"/>
            <a:ext cx="8398318" cy="16376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EF72EC-04DC-468E-85D5-C5419BE27F91}"/>
              </a:ext>
            </a:extLst>
          </p:cNvPr>
          <p:cNvSpPr txBox="1"/>
          <p:nvPr/>
        </p:nvSpPr>
        <p:spPr>
          <a:xfrm>
            <a:off x="3829050" y="1263650"/>
            <a:ext cx="1359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Aug 2019</a:t>
            </a:r>
            <a:endParaRPr lang="nl-NL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049D2C-A10B-49C2-812F-C2DD0AF9273E}"/>
              </a:ext>
            </a:extLst>
          </p:cNvPr>
          <p:cNvSpPr txBox="1"/>
          <p:nvPr/>
        </p:nvSpPr>
        <p:spPr>
          <a:xfrm>
            <a:off x="566738" y="2832100"/>
            <a:ext cx="421166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accent6"/>
                </a:solidFill>
                <a:latin typeface="+mn-lt"/>
              </a:rPr>
              <a:t>Leeftijd</a:t>
            </a:r>
            <a:r>
              <a:rPr lang="en-US" sz="2000" dirty="0">
                <a:solidFill>
                  <a:schemeClr val="accent6"/>
                </a:solidFill>
                <a:latin typeface="+mn-lt"/>
              </a:rPr>
              <a:t>: </a:t>
            </a:r>
            <a:r>
              <a:rPr lang="en-US" sz="2000" dirty="0" err="1">
                <a:solidFill>
                  <a:schemeClr val="accent6"/>
                </a:solidFill>
                <a:latin typeface="+mn-lt"/>
              </a:rPr>
              <a:t>ouder</a:t>
            </a:r>
            <a:r>
              <a:rPr lang="en-US" sz="2000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+mn-lt"/>
              </a:rPr>
              <a:t>dan</a:t>
            </a:r>
            <a:r>
              <a:rPr lang="en-US" sz="2000" dirty="0">
                <a:solidFill>
                  <a:schemeClr val="accent6"/>
                </a:solidFill>
                <a:latin typeface="+mn-lt"/>
              </a:rPr>
              <a:t> 65 </a:t>
            </a:r>
            <a:r>
              <a:rPr lang="en-US" sz="2000" dirty="0" err="1">
                <a:solidFill>
                  <a:schemeClr val="accent6"/>
                </a:solidFill>
                <a:latin typeface="+mn-lt"/>
              </a:rPr>
              <a:t>jaar</a:t>
            </a:r>
            <a:endParaRPr lang="en-US" sz="2000" dirty="0">
              <a:solidFill>
                <a:schemeClr val="accent6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accent6"/>
                </a:solidFill>
                <a:latin typeface="+mn-lt"/>
              </a:rPr>
              <a:t>Hoogste</a:t>
            </a:r>
            <a:r>
              <a:rPr lang="en-US" sz="2000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+mn-lt"/>
              </a:rPr>
              <a:t>opleiding</a:t>
            </a:r>
            <a:r>
              <a:rPr lang="en-US" sz="2000" dirty="0">
                <a:solidFill>
                  <a:schemeClr val="accent6"/>
                </a:solidFill>
                <a:latin typeface="+mn-lt"/>
              </a:rPr>
              <a:t>: </a:t>
            </a:r>
            <a:r>
              <a:rPr lang="en-US" sz="2000" dirty="0" err="1">
                <a:solidFill>
                  <a:schemeClr val="accent6"/>
                </a:solidFill>
                <a:latin typeface="+mn-lt"/>
              </a:rPr>
              <a:t>lagere</a:t>
            </a:r>
            <a:r>
              <a:rPr lang="en-US" sz="2000" dirty="0">
                <a:solidFill>
                  <a:schemeClr val="accent6"/>
                </a:solidFill>
                <a:latin typeface="+mn-lt"/>
              </a:rPr>
              <a:t> school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accent6"/>
                </a:solidFill>
                <a:latin typeface="+mn-lt"/>
              </a:rPr>
              <a:t>Burgerlijke</a:t>
            </a:r>
            <a:r>
              <a:rPr lang="en-US" sz="2000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+mn-lt"/>
              </a:rPr>
              <a:t>staat</a:t>
            </a:r>
            <a:r>
              <a:rPr lang="en-US" sz="2000" dirty="0">
                <a:solidFill>
                  <a:schemeClr val="accent6"/>
                </a:solidFill>
                <a:latin typeface="+mn-lt"/>
              </a:rPr>
              <a:t>: </a:t>
            </a:r>
            <a:r>
              <a:rPr lang="en-US" sz="2000" dirty="0" err="1">
                <a:solidFill>
                  <a:schemeClr val="accent6"/>
                </a:solidFill>
                <a:latin typeface="+mn-lt"/>
              </a:rPr>
              <a:t>gescheiden</a:t>
            </a:r>
            <a:endParaRPr lang="en-US" sz="2000" dirty="0">
              <a:solidFill>
                <a:schemeClr val="accent6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accent6"/>
                </a:solidFill>
                <a:latin typeface="+mn-lt"/>
              </a:rPr>
              <a:t>Depressieve</a:t>
            </a:r>
            <a:r>
              <a:rPr lang="en-US" sz="2000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+mn-lt"/>
              </a:rPr>
              <a:t>klachten</a:t>
            </a:r>
            <a:endParaRPr lang="en-US" sz="2000" dirty="0">
              <a:solidFill>
                <a:schemeClr val="accent6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accent6"/>
                </a:solidFill>
                <a:latin typeface="+mn-lt"/>
              </a:rPr>
              <a:t>Slechte</a:t>
            </a:r>
            <a:r>
              <a:rPr lang="en-US" sz="2000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+mn-lt"/>
              </a:rPr>
              <a:t>gezondheidstoestand</a:t>
            </a:r>
            <a:endParaRPr lang="en-US" sz="2000" dirty="0">
              <a:solidFill>
                <a:schemeClr val="accent6"/>
              </a:solidFill>
              <a:latin typeface="+mn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accent6"/>
                </a:solidFill>
                <a:latin typeface="+mn-lt"/>
              </a:rPr>
              <a:t>Lage</a:t>
            </a:r>
            <a:r>
              <a:rPr lang="en-US" sz="2000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+mn-lt"/>
              </a:rPr>
              <a:t>rugpijn</a:t>
            </a:r>
            <a:endParaRPr lang="en-US" sz="2000" dirty="0">
              <a:solidFill>
                <a:schemeClr val="accent6"/>
              </a:solidFill>
              <a:latin typeface="+mn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accent6"/>
                </a:solidFill>
                <a:latin typeface="+mn-lt"/>
              </a:rPr>
              <a:t>Reumatoïde</a:t>
            </a:r>
            <a:r>
              <a:rPr lang="en-US" sz="2000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+mn-lt"/>
              </a:rPr>
              <a:t>artritis</a:t>
            </a:r>
            <a:endParaRPr lang="en-US" sz="2000" dirty="0">
              <a:solidFill>
                <a:schemeClr val="accent6"/>
              </a:solidFill>
              <a:latin typeface="+mn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accent6"/>
                </a:solidFill>
                <a:latin typeface="+mn-lt"/>
              </a:rPr>
              <a:t>Fibromyalgie</a:t>
            </a:r>
            <a:endParaRPr lang="en-US" sz="2000" dirty="0">
              <a:solidFill>
                <a:schemeClr val="accent6"/>
              </a:solidFill>
              <a:latin typeface="+mn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nl-NL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42024F-CB46-45D9-AD62-61B187289A34}"/>
              </a:ext>
            </a:extLst>
          </p:cNvPr>
          <p:cNvSpPr txBox="1"/>
          <p:nvPr/>
        </p:nvSpPr>
        <p:spPr>
          <a:xfrm>
            <a:off x="5188718" y="3581400"/>
            <a:ext cx="34147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+mn-lt"/>
              </a:rPr>
              <a:t>NIET: </a:t>
            </a:r>
            <a:r>
              <a:rPr lang="en-US" b="1" dirty="0" err="1">
                <a:solidFill>
                  <a:srgbClr val="FF0000"/>
                </a:solidFill>
                <a:latin typeface="+mn-lt"/>
              </a:rPr>
              <a:t>werkloosheid</a:t>
            </a:r>
            <a:endParaRPr lang="en-US" b="1" dirty="0">
              <a:solidFill>
                <a:srgbClr val="FF0000"/>
              </a:solidFill>
              <a:latin typeface="+mn-lt"/>
            </a:endParaRPr>
          </a:p>
          <a:p>
            <a:endParaRPr lang="en-US" b="1" dirty="0">
              <a:solidFill>
                <a:srgbClr val="FF0000"/>
              </a:solidFill>
              <a:latin typeface="+mn-lt"/>
            </a:endParaRPr>
          </a:p>
          <a:p>
            <a:r>
              <a:rPr lang="en-US" b="1" dirty="0">
                <a:solidFill>
                  <a:srgbClr val="FF0000"/>
                </a:solidFill>
                <a:latin typeface="+mn-lt"/>
              </a:rPr>
              <a:t>A</a:t>
            </a:r>
            <a:r>
              <a:rPr lang="nl-NL" b="1" dirty="0" err="1">
                <a:solidFill>
                  <a:srgbClr val="FF0000"/>
                </a:solidFill>
                <a:latin typeface="+mn-lt"/>
              </a:rPr>
              <a:t>lcoholgebruik</a:t>
            </a:r>
            <a:r>
              <a:rPr lang="nl-NL" b="1" dirty="0">
                <a:solidFill>
                  <a:srgbClr val="FF0000"/>
                </a:solidFill>
                <a:latin typeface="+mn-lt"/>
              </a:rPr>
              <a:t> negatief </a:t>
            </a:r>
          </a:p>
          <a:p>
            <a:r>
              <a:rPr lang="nl-NL" b="1" dirty="0">
                <a:solidFill>
                  <a:srgbClr val="FF0000"/>
                </a:solidFill>
                <a:latin typeface="+mn-lt"/>
              </a:rPr>
              <a:t>geassocieerd</a:t>
            </a:r>
          </a:p>
        </p:txBody>
      </p:sp>
    </p:spTree>
    <p:extLst>
      <p:ext uri="{BB962C8B-B14F-4D97-AF65-F5344CB8AC3E}">
        <p14:creationId xmlns:p14="http://schemas.microsoft.com/office/powerpoint/2010/main" val="1781451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E2283-C212-F32A-3530-159C871A1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Opioid risk tool</a:t>
            </a:r>
            <a:endParaRPr lang="nl-N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366AAE-1C39-9C25-3303-7B76A2FF3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20" t="19033" r="63467" b="4580"/>
          <a:stretch/>
        </p:blipFill>
        <p:spPr>
          <a:xfrm>
            <a:off x="1303603" y="1144588"/>
            <a:ext cx="5604003" cy="5026622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265B243-B0F6-9582-967E-73EF2D7E9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724" t="33498" r="53800" b="42574"/>
          <a:stretch/>
        </p:blipFill>
        <p:spPr bwMode="auto">
          <a:xfrm>
            <a:off x="7144467" y="2562371"/>
            <a:ext cx="1652945" cy="14582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14479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FA132-C8B0-E5EC-6275-1BDB98E21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Risicofactoren</a:t>
            </a:r>
            <a:r>
              <a:rPr lang="en-US" dirty="0"/>
              <a:t> opioid </a:t>
            </a:r>
            <a:r>
              <a:rPr lang="en-US" dirty="0" err="1"/>
              <a:t>gebruik</a:t>
            </a:r>
            <a:r>
              <a:rPr lang="en-US" dirty="0"/>
              <a:t> - </a:t>
            </a:r>
            <a:r>
              <a:rPr lang="en-US" dirty="0" err="1"/>
              <a:t>medicatie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941D9D-321C-3005-FC7A-AEB53D396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endParaRPr lang="nl-NL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nl-NL" sz="1800" b="0" i="0" u="none" strike="noStrike" baseline="0" dirty="0">
                <a:latin typeface="Calibri" panose="020F0502020204030204" pitchFamily="34" charset="0"/>
              </a:rPr>
              <a:t>Een middel is meer verslavend bij: </a:t>
            </a:r>
          </a:p>
          <a:p>
            <a:endParaRPr lang="nl-NL" sz="1800" b="0" i="0" u="none" strike="noStrike" baseline="0" dirty="0">
              <a:latin typeface="Calibri" panose="020F0502020204030204" pitchFamily="34" charset="0"/>
            </a:endParaRPr>
          </a:p>
          <a:p>
            <a:r>
              <a:rPr lang="nl-NL" sz="1800" b="0" i="0" u="none" strike="noStrike" baseline="0" dirty="0">
                <a:latin typeface="Arial" panose="020B0604020202020204" pitchFamily="34" charset="0"/>
              </a:rPr>
              <a:t>•</a:t>
            </a:r>
            <a:r>
              <a:rPr lang="nl-NL" sz="1800" b="0" i="0" u="none" strike="noStrike" baseline="0" dirty="0">
                <a:latin typeface="Calibri" panose="020F0502020204030204" pitchFamily="34" charset="0"/>
              </a:rPr>
              <a:t>Hoge potentie </a:t>
            </a:r>
          </a:p>
          <a:p>
            <a:r>
              <a:rPr lang="nl-NL" sz="1800" b="0" i="0" u="none" strike="noStrike" baseline="0" dirty="0">
                <a:latin typeface="Arial" panose="020B0604020202020204" pitchFamily="34" charset="0"/>
              </a:rPr>
              <a:t>•</a:t>
            </a:r>
            <a:r>
              <a:rPr lang="nl-NL" sz="1800" b="0" i="0" u="none" strike="noStrike" baseline="0" dirty="0">
                <a:latin typeface="Calibri" panose="020F0502020204030204" pitchFamily="34" charset="0"/>
              </a:rPr>
              <a:t>Korte T-max </a:t>
            </a:r>
          </a:p>
          <a:p>
            <a:r>
              <a:rPr lang="nl-NL" sz="1800" b="0" i="0" u="none" strike="noStrike" baseline="0" dirty="0">
                <a:latin typeface="Arial" panose="020B0604020202020204" pitchFamily="34" charset="0"/>
              </a:rPr>
              <a:t>•</a:t>
            </a:r>
            <a:r>
              <a:rPr lang="nl-NL" sz="1800" b="0" i="0" u="none" strike="noStrike" baseline="0" dirty="0">
                <a:latin typeface="Calibri" panose="020F0502020204030204" pitchFamily="34" charset="0"/>
              </a:rPr>
              <a:t>Korte T-</a:t>
            </a:r>
            <a:r>
              <a:rPr lang="nl-NL" sz="1800" b="0" i="0" u="none" strike="noStrike" baseline="0" dirty="0">
                <a:latin typeface="Arial" panose="020B0604020202020204" pitchFamily="34" charset="0"/>
              </a:rPr>
              <a:t>½ </a:t>
            </a:r>
          </a:p>
          <a:p>
            <a:r>
              <a:rPr lang="nl-NL" sz="1800" b="0" i="0" u="none" strike="noStrike" baseline="0" dirty="0">
                <a:latin typeface="Arial" panose="020B0604020202020204" pitchFamily="34" charset="0"/>
              </a:rPr>
              <a:t>•</a:t>
            </a:r>
            <a:r>
              <a:rPr lang="nl-NL" sz="1800" b="0" i="0" u="none" strike="noStrike" baseline="0" dirty="0">
                <a:latin typeface="Calibri" panose="020F0502020204030204" pitchFamily="34" charset="0"/>
              </a:rPr>
              <a:t>Makkelijke verkrijgbaarheid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3332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F0B11-E252-B7C2-FC74-C4D4D33AB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Zwakke</a:t>
            </a:r>
            <a:r>
              <a:rPr lang="en-US" dirty="0"/>
              <a:t> </a:t>
            </a:r>
            <a:r>
              <a:rPr lang="en-US" dirty="0" err="1"/>
              <a:t>opioiden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A009C-6F89-DCBE-F2C9-A2BCB493B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Geneesmiddelen met </a:t>
            </a:r>
            <a:r>
              <a:rPr lang="en-US" dirty="0" err="1"/>
              <a:t>een</a:t>
            </a:r>
            <a:r>
              <a:rPr lang="en-US" dirty="0"/>
              <a:t> duale </a:t>
            </a:r>
            <a:r>
              <a:rPr lang="en-US" dirty="0" err="1"/>
              <a:t>actie</a:t>
            </a:r>
            <a:endParaRPr lang="en-US" dirty="0"/>
          </a:p>
          <a:p>
            <a:pPr marL="702900" lvl="2" indent="-342900">
              <a:buFont typeface="Arial" panose="020B0604020202020204" pitchFamily="34" charset="0"/>
              <a:buChar char="•"/>
            </a:pPr>
            <a:r>
              <a:rPr lang="en-US" dirty="0" err="1"/>
              <a:t>Opiaat</a:t>
            </a:r>
            <a:r>
              <a:rPr lang="en-US" dirty="0"/>
              <a:t> </a:t>
            </a:r>
            <a:r>
              <a:rPr lang="en-US" dirty="0" err="1"/>
              <a:t>gecombineerd</a:t>
            </a:r>
            <a:r>
              <a:rPr lang="en-US" dirty="0"/>
              <a:t> met centrale </a:t>
            </a:r>
            <a:r>
              <a:rPr lang="en-US" dirty="0" err="1"/>
              <a:t>pijnmodulatie</a:t>
            </a:r>
            <a:endParaRPr lang="en-US" dirty="0"/>
          </a:p>
          <a:p>
            <a:pPr marL="702900" lvl="2" indent="-342900">
              <a:buFont typeface="Arial" panose="020B0604020202020204" pitchFamily="34" charset="0"/>
              <a:buChar char="•"/>
            </a:pPr>
            <a:r>
              <a:rPr lang="en-US" dirty="0" err="1"/>
              <a:t>Beïnvloeding</a:t>
            </a:r>
            <a:r>
              <a:rPr lang="en-US" dirty="0"/>
              <a:t> van het </a:t>
            </a:r>
            <a:r>
              <a:rPr lang="en-US" dirty="0" err="1"/>
              <a:t>endogene</a:t>
            </a:r>
            <a:r>
              <a:rPr lang="en-US" dirty="0"/>
              <a:t> </a:t>
            </a:r>
            <a:r>
              <a:rPr lang="en-US" dirty="0" err="1"/>
              <a:t>pijnsysteem</a:t>
            </a:r>
            <a:endParaRPr lang="en-US" dirty="0"/>
          </a:p>
          <a:p>
            <a:pPr marL="702900" lvl="2" indent="-342900">
              <a:buFont typeface="Arial" panose="020B0604020202020204" pitchFamily="34" charset="0"/>
              <a:buChar char="•"/>
            </a:pPr>
            <a:r>
              <a:rPr lang="en-US" dirty="0"/>
              <a:t>Minder </a:t>
            </a:r>
            <a:r>
              <a:rPr lang="en-US" dirty="0" err="1"/>
              <a:t>opiaat</a:t>
            </a:r>
            <a:r>
              <a:rPr lang="en-US" dirty="0"/>
              <a:t> </a:t>
            </a:r>
            <a:r>
              <a:rPr lang="en-US" dirty="0" err="1"/>
              <a:t>gerelateerde</a:t>
            </a:r>
            <a:r>
              <a:rPr lang="en-US" dirty="0"/>
              <a:t> </a:t>
            </a:r>
            <a:r>
              <a:rPr lang="en-US" dirty="0" err="1"/>
              <a:t>bijwerkingen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err="1"/>
              <a:t>Bestaande</a:t>
            </a:r>
            <a:r>
              <a:rPr lang="en-US" dirty="0"/>
              <a:t> </a:t>
            </a:r>
            <a:r>
              <a:rPr lang="en-US" dirty="0" err="1"/>
              <a:t>zwakke</a:t>
            </a:r>
            <a:r>
              <a:rPr lang="en-US" dirty="0"/>
              <a:t> </a:t>
            </a:r>
            <a:r>
              <a:rPr lang="en-US" dirty="0" err="1"/>
              <a:t>opiaten</a:t>
            </a:r>
            <a:r>
              <a:rPr lang="en-US" dirty="0"/>
              <a:t>:</a:t>
            </a:r>
          </a:p>
          <a:p>
            <a:pPr marL="702900" lvl="2" indent="-342900">
              <a:buFont typeface="Arial" panose="020B0604020202020204" pitchFamily="34" charset="0"/>
              <a:buChar char="•"/>
            </a:pPr>
            <a:r>
              <a:rPr lang="en-US" dirty="0"/>
              <a:t>Tramadol: </a:t>
            </a:r>
            <a:r>
              <a:rPr lang="el-GR" kern="1200" dirty="0"/>
              <a:t>μ</a:t>
            </a:r>
            <a:r>
              <a:rPr lang="en-US" kern="1200" dirty="0"/>
              <a:t>-agonist + noradrenaline reuptake inhibitor + </a:t>
            </a:r>
            <a:r>
              <a:rPr lang="en-US" kern="1200" dirty="0" err="1"/>
              <a:t>verhoogde</a:t>
            </a:r>
            <a:r>
              <a:rPr lang="en-US" kern="1200" dirty="0"/>
              <a:t> </a:t>
            </a:r>
            <a:r>
              <a:rPr lang="en-US" kern="1200" dirty="0" err="1"/>
              <a:t>serotonine</a:t>
            </a:r>
            <a:r>
              <a:rPr lang="en-US" kern="1200" dirty="0"/>
              <a:t> release</a:t>
            </a:r>
          </a:p>
          <a:p>
            <a:pPr marL="702900" lvl="2" indent="-342900">
              <a:buFont typeface="Arial" panose="020B0604020202020204" pitchFamily="34" charset="0"/>
              <a:buChar char="•"/>
            </a:pPr>
            <a:r>
              <a:rPr lang="en-US" kern="1200" dirty="0" err="1"/>
              <a:t>Tapentadol</a:t>
            </a:r>
            <a:r>
              <a:rPr lang="en-US" kern="1200" dirty="0"/>
              <a:t>: </a:t>
            </a:r>
            <a:r>
              <a:rPr lang="el-GR" kern="1200" dirty="0"/>
              <a:t>μ</a:t>
            </a:r>
            <a:r>
              <a:rPr lang="en-US" kern="1200" dirty="0"/>
              <a:t>-agonist  + noradrenaline reuptake inhibitor</a:t>
            </a:r>
          </a:p>
          <a:p>
            <a:pPr marL="702900" lvl="2" indent="-342900">
              <a:buFont typeface="Arial" panose="020B0604020202020204" pitchFamily="34" charset="0"/>
              <a:buChar char="•"/>
            </a:pPr>
            <a:r>
              <a:rPr lang="en-US" kern="1200" dirty="0" err="1"/>
              <a:t>Buprenorfine</a:t>
            </a:r>
            <a:r>
              <a:rPr lang="en-US" kern="1200" dirty="0"/>
              <a:t>: </a:t>
            </a:r>
            <a:r>
              <a:rPr lang="en-US" kern="1200" dirty="0" err="1"/>
              <a:t>partiele</a:t>
            </a:r>
            <a:r>
              <a:rPr lang="en-US" kern="1200" dirty="0"/>
              <a:t> </a:t>
            </a:r>
            <a:r>
              <a:rPr lang="el-GR" kern="1200" dirty="0"/>
              <a:t>μ</a:t>
            </a:r>
            <a:r>
              <a:rPr lang="en-US" kern="1200" dirty="0"/>
              <a:t>-antagonist </a:t>
            </a:r>
          </a:p>
        </p:txBody>
      </p:sp>
    </p:spTree>
    <p:extLst>
      <p:ext uri="{BB962C8B-B14F-4D97-AF65-F5344CB8AC3E}">
        <p14:creationId xmlns:p14="http://schemas.microsoft.com/office/powerpoint/2010/main" val="1345123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01107-0413-873C-E440-30CC44075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Tapentadol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CE005-CC9E-CC69-1B55-AC4FD7C5B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kern="1200" dirty="0" err="1"/>
              <a:t>Tapentadol</a:t>
            </a:r>
            <a:r>
              <a:rPr lang="en-US" kern="1200" dirty="0"/>
              <a:t>: </a:t>
            </a:r>
            <a:r>
              <a:rPr lang="el-GR" kern="1200" dirty="0"/>
              <a:t>μ</a:t>
            </a:r>
            <a:r>
              <a:rPr lang="en-US" kern="1200" dirty="0"/>
              <a:t>-agonist  + noradrenaline reuptake inhibitor</a:t>
            </a:r>
          </a:p>
          <a:p>
            <a:endParaRPr lang="nl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78ED01-1067-7925-6E8C-6C8F43B471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54" t="26054" r="59119" b="26090"/>
          <a:stretch/>
        </p:blipFill>
        <p:spPr bwMode="auto">
          <a:xfrm>
            <a:off x="809642" y="1740805"/>
            <a:ext cx="6665534" cy="39209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980691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6BE15-66D7-E82E-C7DC-ABA842A90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Buprenorfine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82FAB-460A-B05F-C011-501247FDEF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Hoge </a:t>
            </a:r>
            <a:r>
              <a:rPr lang="en-US" dirty="0" err="1"/>
              <a:t>affiniteit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de </a:t>
            </a:r>
            <a:r>
              <a:rPr lang="en-US" dirty="0" err="1"/>
              <a:t>opiaatreceptor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Transdermale</a:t>
            </a:r>
            <a:r>
              <a:rPr lang="en-US" dirty="0"/>
              <a:t> </a:t>
            </a:r>
            <a:r>
              <a:rPr lang="en-US" dirty="0" err="1"/>
              <a:t>toediening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Meest</a:t>
            </a:r>
            <a:r>
              <a:rPr lang="en-US" dirty="0"/>
              <a:t> </a:t>
            </a:r>
            <a:r>
              <a:rPr lang="en-US" dirty="0" err="1"/>
              <a:t>geschikte</a:t>
            </a:r>
            <a:r>
              <a:rPr lang="en-US" dirty="0"/>
              <a:t> </a:t>
            </a:r>
            <a:r>
              <a:rPr lang="en-US" dirty="0" err="1"/>
              <a:t>opiaat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de </a:t>
            </a:r>
            <a:r>
              <a:rPr lang="en-US" dirty="0" err="1"/>
              <a:t>oudere</a:t>
            </a:r>
            <a:r>
              <a:rPr lang="en-US" dirty="0"/>
              <a:t> </a:t>
            </a:r>
            <a:r>
              <a:rPr lang="en-US" dirty="0" err="1"/>
              <a:t>populatie</a:t>
            </a:r>
            <a:endParaRPr lang="en-US" dirty="0"/>
          </a:p>
          <a:p>
            <a:pPr marL="702900" lvl="2" indent="-342900">
              <a:buFont typeface="Arial" panose="020B0604020202020204" pitchFamily="34" charset="0"/>
              <a:buChar char="•"/>
            </a:pPr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renale</a:t>
            </a:r>
            <a:r>
              <a:rPr lang="en-US" dirty="0"/>
              <a:t> </a:t>
            </a:r>
            <a:r>
              <a:rPr lang="en-US" dirty="0" err="1"/>
              <a:t>klaring</a:t>
            </a:r>
            <a:r>
              <a:rPr lang="en-US" dirty="0"/>
              <a:t>/</a:t>
            </a:r>
            <a:r>
              <a:rPr lang="en-US" dirty="0" err="1"/>
              <a:t>actieve</a:t>
            </a:r>
            <a:r>
              <a:rPr lang="en-US" dirty="0"/>
              <a:t> </a:t>
            </a:r>
            <a:r>
              <a:rPr lang="en-US" dirty="0" err="1"/>
              <a:t>metaboliet</a:t>
            </a:r>
            <a:endParaRPr lang="en-US" dirty="0"/>
          </a:p>
          <a:p>
            <a:pPr marL="702900" lvl="2" indent="-342900">
              <a:buFont typeface="Arial" panose="020B0604020202020204" pitchFamily="34" charset="0"/>
              <a:buChar char="•"/>
            </a:pPr>
            <a:r>
              <a:rPr lang="en-US" dirty="0" err="1"/>
              <a:t>Enige</a:t>
            </a:r>
            <a:r>
              <a:rPr lang="en-US" dirty="0"/>
              <a:t> </a:t>
            </a:r>
            <a:r>
              <a:rPr lang="en-US" dirty="0" err="1"/>
              <a:t>opiaat</a:t>
            </a:r>
            <a:r>
              <a:rPr lang="en-US" dirty="0"/>
              <a:t> (</a:t>
            </a:r>
            <a:r>
              <a:rPr lang="en-US" dirty="0" err="1"/>
              <a:t>naast</a:t>
            </a:r>
            <a:r>
              <a:rPr lang="en-US" dirty="0"/>
              <a:t> methadone) </a:t>
            </a:r>
            <a:r>
              <a:rPr lang="en-US" dirty="0" err="1"/>
              <a:t>dat</a:t>
            </a:r>
            <a:r>
              <a:rPr lang="en-US" dirty="0"/>
              <a:t> via </a:t>
            </a:r>
            <a:r>
              <a:rPr lang="en-US" dirty="0" err="1"/>
              <a:t>een</a:t>
            </a:r>
            <a:r>
              <a:rPr lang="en-US" dirty="0"/>
              <a:t> fase-2 </a:t>
            </a:r>
            <a:r>
              <a:rPr lang="en-US" dirty="0" err="1"/>
              <a:t>reactie</a:t>
            </a:r>
            <a:r>
              <a:rPr lang="en-US" dirty="0"/>
              <a:t> in de lever </a:t>
            </a:r>
            <a:r>
              <a:rPr lang="en-US" dirty="0" err="1"/>
              <a:t>wordt</a:t>
            </a:r>
            <a:r>
              <a:rPr lang="en-US" dirty="0"/>
              <a:t> </a:t>
            </a:r>
            <a:r>
              <a:rPr lang="en-US" dirty="0" err="1"/>
              <a:t>gemetabolieerd</a:t>
            </a:r>
            <a:r>
              <a:rPr lang="en-US" dirty="0"/>
              <a:t> (</a:t>
            </a:r>
            <a:r>
              <a:rPr lang="en-US" dirty="0" err="1"/>
              <a:t>dus</a:t>
            </a:r>
            <a:r>
              <a:rPr lang="en-US" dirty="0"/>
              <a:t> </a:t>
            </a:r>
            <a:r>
              <a:rPr lang="en-US" dirty="0" err="1"/>
              <a:t>onafhankelijk</a:t>
            </a:r>
            <a:r>
              <a:rPr lang="en-US" dirty="0"/>
              <a:t> van CYP3A4 en CYP2D6) </a:t>
            </a:r>
            <a:r>
              <a:rPr lang="en-US" dirty="0" err="1"/>
              <a:t>waardoor</a:t>
            </a:r>
            <a:r>
              <a:rPr lang="en-US" dirty="0"/>
              <a:t> </a:t>
            </a:r>
            <a:r>
              <a:rPr lang="en-US" dirty="0" err="1"/>
              <a:t>beperkte</a:t>
            </a:r>
            <a:r>
              <a:rPr lang="en-US" dirty="0"/>
              <a:t> </a:t>
            </a:r>
            <a:r>
              <a:rPr lang="en-US" dirty="0" err="1"/>
              <a:t>invloed</a:t>
            </a:r>
            <a:r>
              <a:rPr lang="en-US" dirty="0"/>
              <a:t> van </a:t>
            </a:r>
            <a:r>
              <a:rPr lang="en-US" dirty="0" err="1"/>
              <a:t>comedicatie</a:t>
            </a:r>
            <a:endParaRPr lang="en-US" dirty="0"/>
          </a:p>
          <a:p>
            <a:pPr marL="702900" lvl="2" indent="-342900">
              <a:buFont typeface="Arial" panose="020B0604020202020204" pitchFamily="34" charset="0"/>
              <a:buChar char="•"/>
            </a:pPr>
            <a:r>
              <a:rPr lang="en-US" dirty="0"/>
              <a:t>Zeer </a:t>
            </a:r>
            <a:r>
              <a:rPr lang="en-US" dirty="0" err="1"/>
              <a:t>lage</a:t>
            </a:r>
            <a:r>
              <a:rPr lang="en-US" dirty="0"/>
              <a:t> </a:t>
            </a:r>
            <a:r>
              <a:rPr lang="en-US" dirty="0" err="1"/>
              <a:t>dosis</a:t>
            </a:r>
            <a:r>
              <a:rPr lang="en-US" dirty="0"/>
              <a:t> </a:t>
            </a:r>
            <a:r>
              <a:rPr lang="en-US" dirty="0" err="1"/>
              <a:t>beschikbaar</a:t>
            </a:r>
            <a:endParaRPr lang="en-US" dirty="0"/>
          </a:p>
          <a:p>
            <a:pPr marL="285750" lvl="1" indent="-285750"/>
            <a:r>
              <a:rPr lang="en-US" dirty="0"/>
              <a:t>Ceiling effect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ademdepressie</a:t>
            </a:r>
            <a:endParaRPr lang="en-US" dirty="0"/>
          </a:p>
          <a:p>
            <a:endParaRPr lang="nl-NL" dirty="0"/>
          </a:p>
        </p:txBody>
      </p:sp>
      <p:pic>
        <p:nvPicPr>
          <p:cNvPr id="4" name="Afbeelding 7">
            <a:extLst>
              <a:ext uri="{FF2B5EF4-FFF2-40B4-BE49-F238E27FC236}">
                <a16:creationId xmlns:a16="http://schemas.microsoft.com/office/drawing/2014/main" id="{3FDE1101-E4EE-45CB-F4A6-64F517120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7023" y="3950584"/>
            <a:ext cx="4498975" cy="241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47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09C94-9B26-E3D4-0ABE-2FDC793BC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66DE5-2AE3-36E1-1A4F-6E6F6A5CF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None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5F573-AAE7-FAC7-8A6D-4149CF26DB5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56D05B5-D364-4AEF-B082-C09BD56261D7}" type="datetime5">
              <a:rPr lang="en-US" smtClean="0"/>
              <a:t>17-Nov-24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C30A1A-BB7C-D718-E100-9CE269CC61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09128F-A3C4-1367-8660-47EF693EC7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11050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5AA85-95E2-B7F0-8FBF-682D1E6BB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Behandeling</a:t>
            </a:r>
            <a:r>
              <a:rPr lang="en-US" dirty="0"/>
              <a:t> </a:t>
            </a:r>
            <a:r>
              <a:rPr lang="en-US" dirty="0" err="1"/>
              <a:t>neuropathische</a:t>
            </a:r>
            <a:r>
              <a:rPr lang="en-US" dirty="0"/>
              <a:t> </a:t>
            </a:r>
            <a:r>
              <a:rPr lang="en-US" dirty="0" err="1"/>
              <a:t>pijn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5A3BB-3D25-AB1C-F6A9-60FCEDDC4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6"/>
                </a:solidFill>
                <a:latin typeface="+mn-lt"/>
              </a:rPr>
              <a:t>Belangrijkste groep medicijnen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dirty="0" err="1">
                <a:solidFill>
                  <a:schemeClr val="accent6"/>
                </a:solidFill>
                <a:latin typeface="+mn-lt"/>
                <a:sym typeface="Wingdings" panose="05000000000000000000" pitchFamily="2" charset="2"/>
              </a:rPr>
              <a:t>Anti-depressiva</a:t>
            </a:r>
            <a:r>
              <a:rPr lang="nl-NL" dirty="0">
                <a:solidFill>
                  <a:schemeClr val="accent6"/>
                </a:solidFill>
                <a:latin typeface="+mn-lt"/>
                <a:sym typeface="Wingdings" panose="05000000000000000000" pitchFamily="2" charset="2"/>
              </a:rPr>
              <a:t>  amitriptyline, </a:t>
            </a:r>
            <a:r>
              <a:rPr lang="nl-NL" dirty="0" err="1">
                <a:solidFill>
                  <a:schemeClr val="accent6"/>
                </a:solidFill>
                <a:latin typeface="+mn-lt"/>
                <a:sym typeface="Wingdings" panose="05000000000000000000" pitchFamily="2" charset="2"/>
              </a:rPr>
              <a:t>nortriptyline</a:t>
            </a:r>
            <a:endParaRPr lang="nl-NL" dirty="0">
              <a:solidFill>
                <a:schemeClr val="accent6"/>
              </a:solidFill>
              <a:latin typeface="+mn-lt"/>
              <a:sym typeface="Wingdings" panose="05000000000000000000" pitchFamily="2" charset="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6"/>
                </a:solidFill>
                <a:latin typeface="+mn-lt"/>
              </a:rPr>
              <a:t>Anti-epileptica </a:t>
            </a:r>
            <a:r>
              <a:rPr lang="nl-NL" dirty="0">
                <a:solidFill>
                  <a:schemeClr val="accent6"/>
                </a:solidFill>
                <a:latin typeface="+mn-lt"/>
                <a:sym typeface="Wingdings" panose="05000000000000000000" pitchFamily="2" charset="2"/>
              </a:rPr>
              <a:t> </a:t>
            </a:r>
            <a:r>
              <a:rPr lang="nl-NL" dirty="0" err="1">
                <a:solidFill>
                  <a:schemeClr val="accent6"/>
                </a:solidFill>
                <a:latin typeface="+mn-lt"/>
                <a:sym typeface="Wingdings" panose="05000000000000000000" pitchFamily="2" charset="2"/>
              </a:rPr>
              <a:t>pregabaline</a:t>
            </a:r>
            <a:r>
              <a:rPr lang="nl-NL" dirty="0">
                <a:solidFill>
                  <a:schemeClr val="accent6"/>
                </a:solidFill>
                <a:latin typeface="+mn-lt"/>
                <a:sym typeface="Wingdings" panose="05000000000000000000" pitchFamily="2" charset="2"/>
              </a:rPr>
              <a:t>, </a:t>
            </a:r>
            <a:r>
              <a:rPr lang="nl-NL" dirty="0" err="1">
                <a:solidFill>
                  <a:schemeClr val="accent6"/>
                </a:solidFill>
                <a:latin typeface="+mn-lt"/>
                <a:sym typeface="Wingdings" panose="05000000000000000000" pitchFamily="2" charset="2"/>
              </a:rPr>
              <a:t>gabapentine</a:t>
            </a:r>
            <a:endParaRPr lang="nl-NL" dirty="0">
              <a:solidFill>
                <a:schemeClr val="accent6"/>
              </a:solidFill>
              <a:latin typeface="+mn-lt"/>
              <a:sym typeface="Wingdings" panose="05000000000000000000" pitchFamily="2" charset="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6"/>
                </a:solidFill>
                <a:latin typeface="+mn-lt"/>
                <a:sym typeface="Wingdings" panose="05000000000000000000" pitchFamily="2" charset="2"/>
              </a:rPr>
              <a:t>Doorbraakpijn moeilijk te behandelen  geen indicatie </a:t>
            </a:r>
            <a:r>
              <a:rPr lang="nl-NL" dirty="0" err="1">
                <a:solidFill>
                  <a:schemeClr val="accent6"/>
                </a:solidFill>
                <a:latin typeface="+mn-lt"/>
                <a:sym typeface="Wingdings" panose="05000000000000000000" pitchFamily="2" charset="2"/>
              </a:rPr>
              <a:t>ROO’s</a:t>
            </a:r>
            <a:endParaRPr lang="nl-NL" dirty="0">
              <a:solidFill>
                <a:schemeClr val="accent6"/>
              </a:solidFill>
              <a:latin typeface="+mn-lt"/>
              <a:sym typeface="Wingdings" panose="05000000000000000000" pitchFamily="2" charset="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nl-NL" dirty="0">
              <a:solidFill>
                <a:schemeClr val="accent6"/>
              </a:solidFill>
              <a:latin typeface="+mn-lt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6"/>
                </a:solidFill>
                <a:latin typeface="+mn-lt"/>
                <a:sym typeface="Wingdings" panose="05000000000000000000" pitchFamily="2" charset="2"/>
              </a:rPr>
              <a:t>Duur tot effect evaluatie minimaal 4 weken</a:t>
            </a:r>
          </a:p>
          <a:p>
            <a:pPr marL="457200" lvl="1" indent="0">
              <a:buNone/>
            </a:pPr>
            <a:endParaRPr lang="nl-NL" dirty="0">
              <a:solidFill>
                <a:schemeClr val="accent6"/>
              </a:solidFill>
              <a:latin typeface="+mn-lt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6"/>
                </a:solidFill>
                <a:latin typeface="+mn-lt"/>
                <a:sym typeface="Wingdings" panose="05000000000000000000" pitchFamily="2" charset="2"/>
              </a:rPr>
              <a:t>Wordt ook gebruikt voor behandeling centrale sensitisatie</a:t>
            </a:r>
            <a:endParaRPr lang="nl-NL" dirty="0">
              <a:solidFill>
                <a:schemeClr val="accent6"/>
              </a:solidFill>
              <a:latin typeface="+mn-lt"/>
            </a:endParaRPr>
          </a:p>
          <a:p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B1AED-91F9-8A8B-0FB1-9D7316D8B15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56D05B5-D364-4AEF-B082-C09BD56261D7}" type="datetime5">
              <a:rPr lang="en-US" smtClean="0"/>
              <a:t>17-Nov-24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D144F6-9124-1730-E96E-B5E73F4A2B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8883DB-8043-F5D6-7DF2-7FC89B2656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51118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D1E98-AC0B-18EC-067F-3A739C3C1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Behandeling</a:t>
            </a:r>
            <a:r>
              <a:rPr lang="en-US" dirty="0"/>
              <a:t> </a:t>
            </a:r>
            <a:r>
              <a:rPr lang="en-US" dirty="0" err="1"/>
              <a:t>neuropathische</a:t>
            </a:r>
            <a:r>
              <a:rPr lang="en-US" dirty="0"/>
              <a:t> </a:t>
            </a:r>
            <a:r>
              <a:rPr lang="en-US" dirty="0" err="1"/>
              <a:t>pijn</a:t>
            </a:r>
            <a:endParaRPr lang="nl-NL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AAB479B-4065-E116-E699-7C7BE885FF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377" t="27997" r="47070" b="29423"/>
          <a:stretch/>
        </p:blipFill>
        <p:spPr>
          <a:xfrm>
            <a:off x="988743" y="1504335"/>
            <a:ext cx="7469457" cy="326287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9FE8E5-4313-B26A-009F-2F131B0C9AB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3F82D2-E399-2CBC-C01C-CE09435761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E4A6EC-20CC-CC85-7D2C-028B141FC8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CD9B64-8A22-843F-4947-6FCEAAAECE0C}"/>
              </a:ext>
            </a:extLst>
          </p:cNvPr>
          <p:cNvSpPr txBox="1"/>
          <p:nvPr/>
        </p:nvSpPr>
        <p:spPr>
          <a:xfrm>
            <a:off x="5257800" y="5737123"/>
            <a:ext cx="32004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l-NL" sz="1100" dirty="0" err="1">
                <a:solidFill>
                  <a:schemeClr val="accent6"/>
                </a:solidFill>
                <a:latin typeface="+mn-lt"/>
                <a:cs typeface="Cambria"/>
              </a:rPr>
              <a:t>Finnerup</a:t>
            </a:r>
            <a:r>
              <a:rPr lang="nl-NL" sz="1100" dirty="0">
                <a:solidFill>
                  <a:schemeClr val="accent6"/>
                </a:solidFill>
                <a:latin typeface="+mn-lt"/>
                <a:cs typeface="Cambria"/>
              </a:rPr>
              <a:t> NB, et al. </a:t>
            </a:r>
            <a:r>
              <a:rPr lang="nb-NO" sz="1100" dirty="0">
                <a:solidFill>
                  <a:schemeClr val="accent6"/>
                </a:solidFill>
                <a:latin typeface="+mn-lt"/>
                <a:cs typeface="Cambria"/>
              </a:rPr>
              <a:t>Lancet Neurol 2015; 162–73</a:t>
            </a:r>
          </a:p>
          <a:p>
            <a:pPr algn="r"/>
            <a:r>
              <a:rPr lang="en-US" sz="1100" dirty="0">
                <a:solidFill>
                  <a:schemeClr val="accent6"/>
                </a:solidFill>
                <a:latin typeface="+mn-lt"/>
                <a:cs typeface="Cambria"/>
              </a:rPr>
              <a:t>Attal N, </a:t>
            </a:r>
            <a:r>
              <a:rPr lang="en-US" sz="1100" dirty="0" err="1">
                <a:solidFill>
                  <a:schemeClr val="accent6"/>
                </a:solidFill>
                <a:latin typeface="+mn-lt"/>
                <a:cs typeface="Cambria"/>
              </a:rPr>
              <a:t>Bouhassira</a:t>
            </a:r>
            <a:r>
              <a:rPr lang="en-US" sz="1100" dirty="0">
                <a:solidFill>
                  <a:schemeClr val="accent6"/>
                </a:solidFill>
                <a:latin typeface="+mn-lt"/>
                <a:cs typeface="Cambria"/>
              </a:rPr>
              <a:t> D. Pain 2015:156:S104–S114</a:t>
            </a:r>
            <a:endParaRPr lang="nl-NL" sz="1100" dirty="0">
              <a:solidFill>
                <a:schemeClr val="accent6"/>
              </a:solidFill>
              <a:latin typeface="+mn-lt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0382782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11B13-260B-9110-E763-6E71CFC3E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Conclusie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A6DCB-6897-432D-7303-D776D4F550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err="1"/>
              <a:t>Indien</a:t>
            </a:r>
            <a:r>
              <a:rPr lang="en-US" dirty="0"/>
              <a:t> </a:t>
            </a:r>
            <a:r>
              <a:rPr lang="en-US" dirty="0" err="1"/>
              <a:t>farmacologische</a:t>
            </a:r>
            <a:r>
              <a:rPr lang="en-US" dirty="0"/>
              <a:t> </a:t>
            </a:r>
            <a:r>
              <a:rPr lang="en-US" dirty="0" err="1"/>
              <a:t>therapie</a:t>
            </a:r>
            <a:r>
              <a:rPr lang="en-US" dirty="0"/>
              <a:t> </a:t>
            </a:r>
            <a:r>
              <a:rPr lang="en-US" dirty="0" err="1"/>
              <a:t>noodzakelijk</a:t>
            </a:r>
            <a:endParaRPr lang="en-US" dirty="0"/>
          </a:p>
          <a:p>
            <a:pPr marL="702900" lvl="2" indent="-342900">
              <a:buFont typeface="Arial" panose="020B0604020202020204" pitchFamily="34" charset="0"/>
              <a:buChar char="•"/>
            </a:pPr>
            <a:r>
              <a:rPr lang="en-US" dirty="0"/>
              <a:t>Paracetamol met </a:t>
            </a:r>
            <a:r>
              <a:rPr lang="en-US" dirty="0" err="1"/>
              <a:t>evt</a:t>
            </a:r>
            <a:r>
              <a:rPr lang="en-US" dirty="0"/>
              <a:t> NSAIDS (</a:t>
            </a:r>
            <a:r>
              <a:rPr lang="en-US" dirty="0" err="1"/>
              <a:t>kortdurend</a:t>
            </a:r>
            <a:r>
              <a:rPr lang="en-US" dirty="0"/>
              <a:t>)</a:t>
            </a:r>
          </a:p>
          <a:p>
            <a:pPr marL="702900" lvl="2" indent="-342900">
              <a:buFont typeface="Arial" panose="020B0604020202020204" pitchFamily="34" charset="0"/>
              <a:buChar char="•"/>
            </a:pPr>
            <a:r>
              <a:rPr lang="en-US" dirty="0" err="1"/>
              <a:t>Zwak</a:t>
            </a:r>
            <a:r>
              <a:rPr lang="en-US" dirty="0"/>
              <a:t> </a:t>
            </a:r>
            <a:r>
              <a:rPr lang="en-US" dirty="0" err="1"/>
              <a:t>opiaat</a:t>
            </a:r>
            <a:endParaRPr lang="en-US" dirty="0"/>
          </a:p>
          <a:p>
            <a:pPr marL="1062900" lvl="3" indent="-342900">
              <a:buFont typeface="Arial" panose="020B0604020202020204" pitchFamily="34" charset="0"/>
              <a:buChar char="•"/>
            </a:pPr>
            <a:r>
              <a:rPr lang="en-US" dirty="0"/>
              <a:t>Tramadol, </a:t>
            </a:r>
            <a:r>
              <a:rPr lang="en-US" dirty="0" err="1"/>
              <a:t>tapentadol</a:t>
            </a:r>
            <a:r>
              <a:rPr lang="en-US" dirty="0"/>
              <a:t> of </a:t>
            </a:r>
            <a:r>
              <a:rPr lang="en-US" dirty="0" err="1"/>
              <a:t>buprenorfine</a:t>
            </a:r>
            <a:endParaRPr lang="en-US" dirty="0"/>
          </a:p>
          <a:p>
            <a:pPr marL="702900" lvl="2" indent="-342900">
              <a:buFont typeface="Arial" panose="020B0604020202020204" pitchFamily="34" charset="0"/>
              <a:buChar char="•"/>
            </a:pPr>
            <a:r>
              <a:rPr lang="en-US" dirty="0" err="1"/>
              <a:t>Neuropathische</a:t>
            </a:r>
            <a:r>
              <a:rPr lang="en-US" dirty="0"/>
              <a:t> </a:t>
            </a:r>
            <a:r>
              <a:rPr lang="en-US" dirty="0" err="1"/>
              <a:t>pijnmedicatie</a:t>
            </a:r>
            <a:endParaRPr lang="en-US" dirty="0"/>
          </a:p>
          <a:p>
            <a:pPr marL="1062900" lvl="3" indent="-342900">
              <a:buFont typeface="Arial" panose="020B0604020202020204" pitchFamily="34" charset="0"/>
              <a:buChar char="•"/>
            </a:pPr>
            <a:r>
              <a:rPr lang="en-US" dirty="0"/>
              <a:t>Anti </a:t>
            </a:r>
            <a:r>
              <a:rPr lang="en-US" dirty="0" err="1"/>
              <a:t>epileptica</a:t>
            </a:r>
            <a:r>
              <a:rPr lang="en-US" dirty="0"/>
              <a:t> of/en anti </a:t>
            </a:r>
            <a:r>
              <a:rPr lang="en-US" dirty="0" err="1"/>
              <a:t>depressiva</a:t>
            </a:r>
            <a:endParaRPr lang="en-US" dirty="0"/>
          </a:p>
          <a:p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6B3B2-FEF6-B0F6-7B1C-3A36C0C5A6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56D05B5-D364-4AEF-B082-C09BD56261D7}" type="datetime5">
              <a:rPr lang="en-US" smtClean="0"/>
              <a:t>17-Nov-24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3F6768-02AC-879C-8CD6-9E2175624B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36FA19-5F07-3715-9E22-E9C78FA097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Insert &gt; Header &amp;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73145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E3E80-CC36-09ED-CF5F-9852D0846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Vragen</a:t>
            </a:r>
            <a:r>
              <a:rPr lang="en-US" dirty="0"/>
              <a:t>?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6B3AB-D2D8-6598-8D41-77CC1F9508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B5DD4-8567-64D9-779C-D70D355EAA1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56D05B5-D364-4AEF-B082-C09BD56261D7}" type="datetime5">
              <a:rPr lang="en-US" smtClean="0"/>
              <a:t>17-Nov-24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CBA2FF-0C39-7EE4-11A9-6DBFC80A92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0922B3-7BC4-3978-72C0-1EFD32FDC6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2003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EC39D-13FE-55E1-83A9-CA0D3EDD7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Inhoud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899F2-4D52-777D-C7D8-3FC408608D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Wat is </a:t>
            </a:r>
            <a:r>
              <a:rPr lang="en-US" dirty="0" err="1"/>
              <a:t>pijn</a:t>
            </a:r>
            <a:r>
              <a:rPr lang="en-US" dirty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Verschillende</a:t>
            </a:r>
            <a:r>
              <a:rPr lang="en-US" dirty="0"/>
              <a:t> </a:t>
            </a:r>
            <a:r>
              <a:rPr lang="en-US" dirty="0" err="1"/>
              <a:t>soorten</a:t>
            </a:r>
            <a:r>
              <a:rPr lang="en-US" dirty="0"/>
              <a:t> </a:t>
            </a:r>
            <a:r>
              <a:rPr lang="en-US" dirty="0" err="1"/>
              <a:t>pijn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Behandeling</a:t>
            </a:r>
            <a:r>
              <a:rPr lang="en-US" dirty="0"/>
              <a:t> van </a:t>
            </a:r>
            <a:r>
              <a:rPr lang="en-US" dirty="0" err="1"/>
              <a:t>pijn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Opioiden</a:t>
            </a:r>
            <a:r>
              <a:rPr lang="en-US" dirty="0"/>
              <a:t> en </a:t>
            </a:r>
            <a:r>
              <a:rPr lang="en-US" dirty="0" err="1"/>
              <a:t>hun</a:t>
            </a:r>
            <a:r>
              <a:rPr lang="en-US" dirty="0"/>
              <a:t> </a:t>
            </a:r>
            <a:r>
              <a:rPr lang="en-US" dirty="0" err="1"/>
              <a:t>risicos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EAA61-02D3-9DD2-F784-F84E6CDA1E1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B51AEA-FB4D-C6DD-DE14-218472F73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3DD5C-63FA-8533-6508-565C09190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4367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Definitie van pijn</a:t>
            </a: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r>
              <a:rPr lang="nl-NL" sz="2000" dirty="0"/>
              <a:t>‘</a:t>
            </a:r>
            <a:r>
              <a:rPr lang="nl-NL" sz="2000" i="1" dirty="0"/>
              <a:t>Pijn is een onaangename sensorische of emotionele ervaring samenhangend met actuele of potentiële weefselbeschadiging of beschreven in termen van een dergelijke beschadiging</a:t>
            </a:r>
            <a:r>
              <a:rPr lang="nl-NL" sz="2000" dirty="0"/>
              <a:t>’ </a:t>
            </a:r>
          </a:p>
          <a:p>
            <a:pPr marL="0" indent="0">
              <a:buNone/>
            </a:pPr>
            <a:r>
              <a:rPr lang="nl-NL" sz="2000" dirty="0"/>
              <a:t>					(IASP, 1979)</a:t>
            </a:r>
            <a:br>
              <a:rPr lang="nl-NL" sz="2000" dirty="0"/>
            </a:br>
            <a:endParaRPr lang="nl-NL" sz="2000" dirty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r>
              <a:rPr lang="nl-NL" sz="2000" dirty="0"/>
              <a:t>‘</a:t>
            </a:r>
            <a:r>
              <a:rPr lang="nl-NL" sz="2000" i="1" dirty="0"/>
              <a:t>Pijn is dat wat de persoon die pijn ervaart zegt dat het is, en is aanwezig telkens wanneer hij of zij zegt dat het aanwezig is</a:t>
            </a:r>
            <a:r>
              <a:rPr lang="nl-NL" sz="2000" dirty="0"/>
              <a:t>’ </a:t>
            </a:r>
          </a:p>
          <a:p>
            <a:pPr marL="0" indent="0">
              <a:buNone/>
            </a:pPr>
            <a:r>
              <a:rPr lang="nl-NL" sz="2000" dirty="0"/>
              <a:t>					(</a:t>
            </a:r>
            <a:r>
              <a:rPr lang="nl-NL" sz="2000" dirty="0" err="1"/>
              <a:t>Mc</a:t>
            </a:r>
            <a:r>
              <a:rPr lang="nl-NL" dirty="0" err="1"/>
              <a:t>C</a:t>
            </a:r>
            <a:r>
              <a:rPr lang="nl-NL" sz="2000" dirty="0" err="1"/>
              <a:t>affery</a:t>
            </a:r>
            <a:r>
              <a:rPr lang="nl-NL" sz="2000" dirty="0"/>
              <a:t>, 1979)</a:t>
            </a:r>
          </a:p>
          <a:p>
            <a:endParaRPr lang="nl-NL" dirty="0"/>
          </a:p>
        </p:txBody>
      </p:sp>
      <p:sp>
        <p:nvSpPr>
          <p:cNvPr id="8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9" name="Tijdelijke aanduiding voor voet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3910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E46B1-173F-78E1-D37B-A0C59E17E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Soorten</a:t>
            </a:r>
            <a:r>
              <a:rPr lang="en-US" dirty="0"/>
              <a:t> </a:t>
            </a:r>
            <a:r>
              <a:rPr lang="en-US" dirty="0" err="1"/>
              <a:t>pijn</a:t>
            </a:r>
            <a:endParaRPr lang="nl-NL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B835271-33A7-9A71-5D49-EEA4FA2006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877" t="4728" r="11878" b="9897"/>
          <a:stretch/>
        </p:blipFill>
        <p:spPr>
          <a:xfrm>
            <a:off x="285750" y="854075"/>
            <a:ext cx="8510015" cy="5878564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1F780-3F30-566F-862C-ADB132B192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5F79C-71F2-4E71-7562-93929FE387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6154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Acute </a:t>
            </a:r>
            <a:r>
              <a:rPr lang="en-GB" i="1" dirty="0"/>
              <a:t>vs. </a:t>
            </a:r>
            <a:r>
              <a:rPr lang="en-GB" dirty="0" err="1"/>
              <a:t>chronische</a:t>
            </a:r>
            <a:r>
              <a:rPr lang="en-GB" dirty="0"/>
              <a:t> </a:t>
            </a:r>
            <a:r>
              <a:rPr lang="en-GB" dirty="0" err="1"/>
              <a:t>pijn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ijl rechts 6"/>
          <p:cNvSpPr/>
          <p:nvPr/>
        </p:nvSpPr>
        <p:spPr bwMode="auto">
          <a:xfrm rot="10800000">
            <a:off x="787398" y="1613916"/>
            <a:ext cx="7581901" cy="849883"/>
          </a:xfrm>
          <a:prstGeom prst="leftArrow">
            <a:avLst>
              <a:gd name="adj1" fmla="val 50000"/>
              <a:gd name="adj2" fmla="val 231620"/>
            </a:avLst>
          </a:prstGeom>
          <a:gradFill flip="none" rotWithShape="1">
            <a:gsLst>
              <a:gs pos="0">
                <a:schemeClr val="bg2">
                  <a:lumMod val="20000"/>
                  <a:lumOff val="80000"/>
                </a:schemeClr>
              </a:gs>
              <a:gs pos="100000">
                <a:schemeClr val="bg2"/>
              </a:gs>
            </a:gsLst>
            <a:lin ang="10800000" scaled="0"/>
            <a:tileRect/>
          </a:gradFill>
          <a:ln w="9525" cap="flat" cmpd="sng" algn="ctr">
            <a:gradFill flip="none" rotWithShape="1">
              <a:gsLst>
                <a:gs pos="0">
                  <a:schemeClr val="bg2">
                    <a:lumMod val="20000"/>
                    <a:lumOff val="80000"/>
                  </a:schemeClr>
                </a:gs>
                <a:gs pos="100000">
                  <a:schemeClr val="bg2"/>
                </a:gs>
              </a:gsLst>
              <a:lin ang="1080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50800" dist="1270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787398" y="2970213"/>
            <a:ext cx="2755902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ACUTE PIJN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4901684" y="2965748"/>
            <a:ext cx="3467616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CHRONISCHE PIJN</a:t>
            </a:r>
          </a:p>
        </p:txBody>
      </p:sp>
      <p:sp>
        <p:nvSpPr>
          <p:cNvPr id="11" name="Bliksemflits 10"/>
          <p:cNvSpPr/>
          <p:nvPr/>
        </p:nvSpPr>
        <p:spPr bwMode="auto">
          <a:xfrm>
            <a:off x="304800" y="1168400"/>
            <a:ext cx="546098" cy="597916"/>
          </a:xfrm>
          <a:prstGeom prst="lightningBolt">
            <a:avLst/>
          </a:prstGeom>
          <a:solidFill>
            <a:srgbClr val="FFFF00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3251200" y="46609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3" name="Tekstvak 12"/>
          <p:cNvSpPr txBox="1"/>
          <p:nvPr/>
        </p:nvSpPr>
        <p:spPr>
          <a:xfrm>
            <a:off x="787398" y="2463800"/>
            <a:ext cx="1427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6"/>
                </a:solidFill>
                <a:latin typeface="+mj-lt"/>
              </a:rPr>
              <a:t>&lt;1 </a:t>
            </a:r>
            <a:r>
              <a:rPr lang="en-GB" dirty="0" err="1">
                <a:solidFill>
                  <a:schemeClr val="accent6"/>
                </a:solidFill>
                <a:latin typeface="+mj-lt"/>
              </a:rPr>
              <a:t>maand</a:t>
            </a:r>
            <a:endParaRPr lang="en-GB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6626815" y="2463800"/>
            <a:ext cx="1742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6"/>
                </a:solidFill>
                <a:latin typeface="+mj-lt"/>
              </a:rPr>
              <a:t>≥6 </a:t>
            </a:r>
            <a:r>
              <a:rPr lang="en-GB" dirty="0" err="1">
                <a:solidFill>
                  <a:schemeClr val="accent6"/>
                </a:solidFill>
                <a:latin typeface="+mj-lt"/>
              </a:rPr>
              <a:t>maanden</a:t>
            </a:r>
            <a:endParaRPr lang="en-GB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787398" y="3644900"/>
            <a:ext cx="37909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000" dirty="0" err="1">
                <a:solidFill>
                  <a:schemeClr val="accent6"/>
                </a:solidFill>
                <a:latin typeface="+mj-lt"/>
              </a:rPr>
              <a:t>Beschermende</a:t>
            </a:r>
            <a:r>
              <a:rPr lang="en-GB" sz="20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GB" sz="2000" dirty="0" err="1">
                <a:solidFill>
                  <a:schemeClr val="accent6"/>
                </a:solidFill>
                <a:latin typeface="+mj-lt"/>
              </a:rPr>
              <a:t>functie</a:t>
            </a:r>
            <a:endParaRPr lang="en-GB" sz="2000" dirty="0">
              <a:solidFill>
                <a:schemeClr val="accent6"/>
              </a:solidFill>
              <a:latin typeface="+mj-lt"/>
            </a:endParaRPr>
          </a:p>
          <a:p>
            <a:pPr marL="342900" indent="-342900">
              <a:buFont typeface="Arial"/>
              <a:buChar char="•"/>
            </a:pPr>
            <a:r>
              <a:rPr lang="en-GB" sz="2000" dirty="0" err="1">
                <a:solidFill>
                  <a:schemeClr val="accent6"/>
                </a:solidFill>
                <a:latin typeface="+mj-lt"/>
              </a:rPr>
              <a:t>Essentieel</a:t>
            </a:r>
            <a:r>
              <a:rPr lang="en-GB" sz="20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GB" sz="2000" dirty="0" err="1">
                <a:solidFill>
                  <a:schemeClr val="accent6"/>
                </a:solidFill>
                <a:latin typeface="+mj-lt"/>
              </a:rPr>
              <a:t>voor</a:t>
            </a:r>
            <a:r>
              <a:rPr lang="en-GB" sz="20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GB" sz="2000" dirty="0" err="1">
                <a:solidFill>
                  <a:schemeClr val="accent6"/>
                </a:solidFill>
                <a:latin typeface="+mj-lt"/>
              </a:rPr>
              <a:t>overleving</a:t>
            </a:r>
            <a:endParaRPr lang="en-GB" sz="2000" dirty="0">
              <a:solidFill>
                <a:schemeClr val="accent6"/>
              </a:solidFill>
              <a:latin typeface="+mj-lt"/>
            </a:endParaRPr>
          </a:p>
          <a:p>
            <a:pPr marL="342900" indent="-342900">
              <a:buFont typeface="Arial"/>
              <a:buChar char="•"/>
            </a:pPr>
            <a:r>
              <a:rPr lang="en-GB" sz="2000" dirty="0" err="1">
                <a:solidFill>
                  <a:schemeClr val="accent6"/>
                </a:solidFill>
                <a:latin typeface="+mj-lt"/>
              </a:rPr>
              <a:t>Congenitale</a:t>
            </a:r>
            <a:r>
              <a:rPr lang="en-GB" sz="20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GB" sz="2000" dirty="0" err="1">
                <a:solidFill>
                  <a:schemeClr val="accent6"/>
                </a:solidFill>
                <a:latin typeface="+mj-lt"/>
              </a:rPr>
              <a:t>ongevoeligheid</a:t>
            </a:r>
            <a:r>
              <a:rPr lang="en-GB" sz="20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GB" sz="2000" dirty="0" err="1">
                <a:solidFill>
                  <a:schemeClr val="accent6"/>
                </a:solidFill>
                <a:latin typeface="+mj-lt"/>
              </a:rPr>
              <a:t>voor</a:t>
            </a:r>
            <a:r>
              <a:rPr lang="en-GB" sz="20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GB" sz="2000" dirty="0" err="1">
                <a:solidFill>
                  <a:schemeClr val="accent6"/>
                </a:solidFill>
                <a:latin typeface="+mj-lt"/>
              </a:rPr>
              <a:t>pijn</a:t>
            </a:r>
            <a:endParaRPr lang="en-GB" sz="2000" dirty="0">
              <a:solidFill>
                <a:schemeClr val="accent6"/>
              </a:solidFill>
              <a:latin typeface="+mj-lt"/>
            </a:endParaRPr>
          </a:p>
          <a:p>
            <a:pPr marL="800100" lvl="1" indent="-342900">
              <a:buFont typeface="Lucida Grande"/>
              <a:buChar char="-"/>
            </a:pPr>
            <a:r>
              <a:rPr lang="en-GB" sz="2000" dirty="0" err="1">
                <a:solidFill>
                  <a:schemeClr val="accent6"/>
                </a:solidFill>
                <a:latin typeface="+mj-lt"/>
              </a:rPr>
              <a:t>Zeldzaam</a:t>
            </a:r>
            <a:endParaRPr lang="en-GB" sz="2000" dirty="0">
              <a:solidFill>
                <a:schemeClr val="accent6"/>
              </a:solidFill>
              <a:latin typeface="+mj-lt"/>
            </a:endParaRPr>
          </a:p>
          <a:p>
            <a:pPr marL="800100" lvl="1" indent="-342900">
              <a:buFont typeface="Lucida Grande"/>
              <a:buChar char="-"/>
            </a:pPr>
            <a:r>
              <a:rPr lang="en-GB" sz="2000" dirty="0">
                <a:solidFill>
                  <a:schemeClr val="accent6"/>
                </a:solidFill>
                <a:latin typeface="+mj-lt"/>
              </a:rPr>
              <a:t>SCN9a gen </a:t>
            </a:r>
            <a:r>
              <a:rPr lang="en-GB" sz="2000" dirty="0" err="1">
                <a:solidFill>
                  <a:schemeClr val="accent6"/>
                </a:solidFill>
                <a:latin typeface="+mj-lt"/>
              </a:rPr>
              <a:t>mutatie</a:t>
            </a:r>
            <a:endParaRPr lang="en-GB" sz="2000" dirty="0">
              <a:solidFill>
                <a:schemeClr val="accent6"/>
              </a:solidFill>
              <a:latin typeface="+mj-lt"/>
            </a:endParaRPr>
          </a:p>
          <a:p>
            <a:pPr marL="800100" lvl="1" indent="-342900">
              <a:buFont typeface="Lucida Grande"/>
              <a:buChar char="-"/>
            </a:pPr>
            <a:r>
              <a:rPr lang="en-GB" sz="2000" dirty="0">
                <a:solidFill>
                  <a:schemeClr val="accent6"/>
                </a:solidFill>
                <a:latin typeface="+mj-lt"/>
              </a:rPr>
              <a:t>Subunit </a:t>
            </a:r>
            <a:r>
              <a:rPr lang="en-GB" sz="2000" dirty="0" err="1">
                <a:solidFill>
                  <a:schemeClr val="accent6"/>
                </a:solidFill>
                <a:latin typeface="+mj-lt"/>
              </a:rPr>
              <a:t>NaV</a:t>
            </a:r>
            <a:r>
              <a:rPr lang="en-GB" sz="2000" dirty="0">
                <a:solidFill>
                  <a:schemeClr val="accent6"/>
                </a:solidFill>
                <a:latin typeface="+mj-lt"/>
              </a:rPr>
              <a:t> 1.7 </a:t>
            </a:r>
            <a:r>
              <a:rPr lang="en-GB" sz="2000" dirty="0" err="1">
                <a:solidFill>
                  <a:schemeClr val="accent6"/>
                </a:solidFill>
                <a:latin typeface="+mj-lt"/>
              </a:rPr>
              <a:t>kanalen</a:t>
            </a:r>
            <a:endParaRPr lang="en-GB" sz="2000" dirty="0">
              <a:solidFill>
                <a:schemeClr val="accent6"/>
              </a:solidFill>
              <a:latin typeface="+mj-lt"/>
            </a:endParaRPr>
          </a:p>
          <a:p>
            <a:pPr marL="800100" lvl="1" indent="-342900">
              <a:buFont typeface="Lucida Grande"/>
              <a:buChar char="-"/>
            </a:pPr>
            <a:r>
              <a:rPr lang="en-GB" sz="2000" dirty="0" err="1">
                <a:solidFill>
                  <a:schemeClr val="accent6"/>
                </a:solidFill>
                <a:latin typeface="+mj-lt"/>
              </a:rPr>
              <a:t>Kortere</a:t>
            </a:r>
            <a:r>
              <a:rPr lang="en-GB" sz="20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GB" sz="2000" dirty="0" err="1">
                <a:solidFill>
                  <a:schemeClr val="accent6"/>
                </a:solidFill>
                <a:latin typeface="+mj-lt"/>
              </a:rPr>
              <a:t>levensverwachting</a:t>
            </a:r>
            <a:endParaRPr lang="en-GB" sz="200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4901684" y="3635922"/>
            <a:ext cx="35445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000" dirty="0" err="1">
                <a:solidFill>
                  <a:srgbClr val="000000"/>
                </a:solidFill>
                <a:latin typeface="+mj-lt"/>
              </a:rPr>
              <a:t>Geen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+mj-lt"/>
              </a:rPr>
              <a:t>beschermende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+mj-lt"/>
              </a:rPr>
              <a:t>functie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 </a:t>
            </a:r>
          </a:p>
          <a:p>
            <a:pPr marL="342900" indent="-342900">
              <a:buFont typeface="Arial"/>
              <a:buChar char="•"/>
            </a:pPr>
            <a:r>
              <a:rPr lang="en-GB" sz="2000" dirty="0">
                <a:solidFill>
                  <a:srgbClr val="000000"/>
                </a:solidFill>
                <a:latin typeface="+mj-lt"/>
              </a:rPr>
              <a:t>‘Pain that kills’</a:t>
            </a:r>
          </a:p>
          <a:p>
            <a:pPr marL="342900" indent="-342900">
              <a:buFont typeface="Arial"/>
              <a:buChar char="•"/>
            </a:pPr>
            <a:r>
              <a:rPr lang="en-GB" sz="2000" dirty="0" err="1">
                <a:solidFill>
                  <a:srgbClr val="000000"/>
                </a:solidFill>
                <a:latin typeface="+mj-lt"/>
              </a:rPr>
              <a:t>Vaak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:</a:t>
            </a:r>
          </a:p>
          <a:p>
            <a:pPr marL="800100" lvl="1" indent="-342900">
              <a:buFont typeface="Lucida Grande"/>
              <a:buChar char="-"/>
            </a:pPr>
            <a:r>
              <a:rPr lang="en-GB" sz="2000" dirty="0" err="1">
                <a:solidFill>
                  <a:srgbClr val="000000"/>
                </a:solidFill>
                <a:latin typeface="+mj-lt"/>
              </a:rPr>
              <a:t>Onduidelijke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+mj-lt"/>
              </a:rPr>
              <a:t>oorzaak</a:t>
            </a:r>
            <a:endParaRPr lang="en-GB" sz="2000" dirty="0">
              <a:solidFill>
                <a:srgbClr val="000000"/>
              </a:solidFill>
              <a:latin typeface="+mj-lt"/>
            </a:endParaRPr>
          </a:p>
          <a:p>
            <a:pPr marL="800100" lvl="1" indent="-342900">
              <a:buFont typeface="Lucida Grande"/>
              <a:buChar char="-"/>
            </a:pPr>
            <a:r>
              <a:rPr lang="en-GB" sz="2000" dirty="0" err="1">
                <a:solidFill>
                  <a:srgbClr val="000000"/>
                </a:solidFill>
                <a:latin typeface="+mj-lt"/>
              </a:rPr>
              <a:t>Persisterend</a:t>
            </a:r>
            <a:endParaRPr lang="en-GB" sz="2000" dirty="0">
              <a:solidFill>
                <a:srgbClr val="000000"/>
              </a:solidFill>
              <a:latin typeface="+mj-lt"/>
            </a:endParaRPr>
          </a:p>
          <a:p>
            <a:pPr marL="800100" lvl="1" indent="-342900">
              <a:buFont typeface="Lucida Grande"/>
              <a:buChar char="-"/>
            </a:pPr>
            <a:r>
              <a:rPr lang="en-GB" sz="2000" dirty="0" err="1">
                <a:solidFill>
                  <a:srgbClr val="000000"/>
                </a:solidFill>
                <a:latin typeface="+mj-lt"/>
              </a:rPr>
              <a:t>Intens</a:t>
            </a:r>
            <a:endParaRPr lang="en-GB" sz="2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A47787-4193-4B5E-8368-4C455752FF72}"/>
              </a:ext>
            </a:extLst>
          </p:cNvPr>
          <p:cNvSpPr txBox="1"/>
          <p:nvPr/>
        </p:nvSpPr>
        <p:spPr>
          <a:xfrm>
            <a:off x="2102213" y="1356023"/>
            <a:ext cx="2799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Chronificatie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</a:rPr>
              <a:t> van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pijn</a:t>
            </a:r>
            <a:endParaRPr lang="nl-NL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001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De </a:t>
            </a:r>
            <a:r>
              <a:rPr lang="en-US" sz="3200" dirty="0" err="1"/>
              <a:t>chronificatie</a:t>
            </a:r>
            <a:r>
              <a:rPr lang="en-US" sz="3200" dirty="0"/>
              <a:t> van </a:t>
            </a:r>
            <a:r>
              <a:rPr lang="en-US" sz="3200" dirty="0" err="1"/>
              <a:t>pijn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2800" dirty="0" err="1"/>
              <a:t>Een</a:t>
            </a:r>
            <a:r>
              <a:rPr lang="en-US" sz="2800" dirty="0"/>
              <a:t> </a:t>
            </a:r>
            <a:r>
              <a:rPr lang="en-US" sz="2800" dirty="0" err="1"/>
              <a:t>aantal</a:t>
            </a:r>
            <a:r>
              <a:rPr lang="en-US" sz="2800" dirty="0"/>
              <a:t> </a:t>
            </a:r>
            <a:r>
              <a:rPr lang="en-US" sz="2800" dirty="0" err="1"/>
              <a:t>processen</a:t>
            </a:r>
            <a:r>
              <a:rPr lang="en-US" sz="2800" dirty="0"/>
              <a:t> </a:t>
            </a:r>
            <a:r>
              <a:rPr lang="en-US" sz="2800" dirty="0" err="1"/>
              <a:t>zijn</a:t>
            </a:r>
            <a:r>
              <a:rPr lang="en-US" sz="2800" dirty="0"/>
              <a:t> </a:t>
            </a:r>
            <a:r>
              <a:rPr lang="en-US" sz="2800" dirty="0" err="1"/>
              <a:t>betrokken</a:t>
            </a:r>
            <a:r>
              <a:rPr lang="en-US" sz="2800" dirty="0"/>
              <a:t> </a:t>
            </a:r>
            <a:r>
              <a:rPr lang="en-US" sz="2800" dirty="0" err="1"/>
              <a:t>bij</a:t>
            </a:r>
            <a:r>
              <a:rPr lang="en-US" sz="2800" dirty="0"/>
              <a:t> de </a:t>
            </a:r>
            <a:r>
              <a:rPr lang="en-US" sz="2800" dirty="0" err="1"/>
              <a:t>chronificatie</a:t>
            </a:r>
            <a:r>
              <a:rPr lang="en-US" sz="2800" dirty="0"/>
              <a:t> van </a:t>
            </a:r>
            <a:r>
              <a:rPr lang="en-US" sz="2800" dirty="0" err="1"/>
              <a:t>pijn</a:t>
            </a:r>
            <a:r>
              <a:rPr lang="en-US" sz="2800" dirty="0"/>
              <a:t>:</a:t>
            </a:r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/>
              <a:t>Perifere</a:t>
            </a:r>
            <a:r>
              <a:rPr lang="en-US" sz="2800" dirty="0"/>
              <a:t> </a:t>
            </a:r>
            <a:r>
              <a:rPr lang="en-US" sz="2800" dirty="0" err="1"/>
              <a:t>sensitisatie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Centrale </a:t>
            </a:r>
            <a:r>
              <a:rPr lang="en-US" sz="2800" dirty="0" err="1"/>
              <a:t>sensitisatie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/>
              <a:t>Endogene</a:t>
            </a:r>
            <a:r>
              <a:rPr lang="en-US" sz="2800" dirty="0"/>
              <a:t> </a:t>
            </a:r>
            <a:r>
              <a:rPr lang="en-US" sz="2800" dirty="0" err="1"/>
              <a:t>pijnstilling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392839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B617B-4F23-ECE2-CFD6-E59236B46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IPSOS rapport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48FE8-3D25-BFE0-A247-7572D5A973F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56D05B5-D364-4AEF-B082-C09BD56261D7}" type="datetime5">
              <a:rPr lang="en-US" smtClean="0"/>
              <a:t>17-Nov-24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80CC50-AA8F-9F7B-26CC-B1245B9244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5011FF-0E50-238F-419C-BE843EAAF7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4A9486C9-F407-DF2D-9DFD-3341ED815C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443" t="5967" r="62079" b="4411"/>
          <a:stretch/>
        </p:blipFill>
        <p:spPr>
          <a:xfrm>
            <a:off x="2440079" y="238842"/>
            <a:ext cx="5796895" cy="6228325"/>
          </a:xfrm>
        </p:spPr>
      </p:pic>
    </p:spTree>
    <p:extLst>
      <p:ext uri="{BB962C8B-B14F-4D97-AF65-F5344CB8AC3E}">
        <p14:creationId xmlns:p14="http://schemas.microsoft.com/office/powerpoint/2010/main" val="1064876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Nociceptieve</a:t>
            </a:r>
            <a:r>
              <a:rPr lang="nl-NL" dirty="0"/>
              <a:t> pijnbehandeling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419100" y="1178334"/>
            <a:ext cx="2319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accent6"/>
                </a:solidFill>
                <a:latin typeface="+mn-lt"/>
              </a:rPr>
              <a:t>WHO pijn ladder</a:t>
            </a:r>
            <a:endParaRPr lang="en-GB" b="1" dirty="0">
              <a:solidFill>
                <a:schemeClr val="accent6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7D756C-6C00-C4CF-3D79-6430A761D6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79" t="21269" r="52956" b="39384"/>
          <a:stretch/>
        </p:blipFill>
        <p:spPr bwMode="auto">
          <a:xfrm>
            <a:off x="2514599" y="1523087"/>
            <a:ext cx="6681020" cy="49890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4223098"/>
      </p:ext>
    </p:extLst>
  </p:cSld>
  <p:clrMapOvr>
    <a:masterClrMapping/>
  </p:clrMapOvr>
</p:sld>
</file>

<file path=ppt/theme/theme1.xml><?xml version="1.0" encoding="utf-8"?>
<a:theme xmlns:a="http://schemas.openxmlformats.org/drawingml/2006/main" name="62-457 Presentatie-LUMC">
  <a:themeElements>
    <a:clrScheme name="Aangepast 31">
      <a:dk1>
        <a:srgbClr val="003C66"/>
      </a:dk1>
      <a:lt1>
        <a:srgbClr val="FFFFFF"/>
      </a:lt1>
      <a:dk2>
        <a:srgbClr val="FFFFFF"/>
      </a:dk2>
      <a:lt2>
        <a:srgbClr val="003C7D"/>
      </a:lt2>
      <a:accent1>
        <a:srgbClr val="007CC2"/>
      </a:accent1>
      <a:accent2>
        <a:srgbClr val="009FBD"/>
      </a:accent2>
      <a:accent3>
        <a:srgbClr val="6E90A6"/>
      </a:accent3>
      <a:accent4>
        <a:srgbClr val="E3004F"/>
      </a:accent4>
      <a:accent5>
        <a:srgbClr val="C0965C"/>
      </a:accent5>
      <a:accent6>
        <a:srgbClr val="000000"/>
      </a:accent6>
      <a:hlink>
        <a:srgbClr val="1161C6"/>
      </a:hlink>
      <a:folHlink>
        <a:srgbClr val="E300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101463"/>
        </a:dk1>
        <a:lt1>
          <a:srgbClr val="FFFFFF"/>
        </a:lt1>
        <a:dk2>
          <a:srgbClr val="B5E7FF"/>
        </a:dk2>
        <a:lt2>
          <a:srgbClr val="111166"/>
        </a:lt2>
        <a:accent1>
          <a:srgbClr val="119DF9"/>
        </a:accent1>
        <a:accent2>
          <a:srgbClr val="117FE4"/>
        </a:accent2>
        <a:accent3>
          <a:srgbClr val="D7F1FF"/>
        </a:accent3>
        <a:accent4>
          <a:srgbClr val="DADADA"/>
        </a:accent4>
        <a:accent5>
          <a:srgbClr val="AACCFB"/>
        </a:accent5>
        <a:accent6>
          <a:srgbClr val="0E72CF"/>
        </a:accent6>
        <a:hlink>
          <a:srgbClr val="1161C6"/>
        </a:hlink>
        <a:folHlink>
          <a:srgbClr val="114DB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62-457 Presentatie-LUMC">
  <a:themeElements>
    <a:clrScheme name="Aangepast 30">
      <a:dk1>
        <a:srgbClr val="003C66"/>
      </a:dk1>
      <a:lt1>
        <a:srgbClr val="FFFFFF"/>
      </a:lt1>
      <a:dk2>
        <a:srgbClr val="FFFFFF"/>
      </a:dk2>
      <a:lt2>
        <a:srgbClr val="003C7D"/>
      </a:lt2>
      <a:accent1>
        <a:srgbClr val="007CC2"/>
      </a:accent1>
      <a:accent2>
        <a:srgbClr val="009FBD"/>
      </a:accent2>
      <a:accent3>
        <a:srgbClr val="6E90A6"/>
      </a:accent3>
      <a:accent4>
        <a:srgbClr val="E3004F"/>
      </a:accent4>
      <a:accent5>
        <a:srgbClr val="C0965C"/>
      </a:accent5>
      <a:accent6>
        <a:srgbClr val="000000"/>
      </a:accent6>
      <a:hlink>
        <a:srgbClr val="1161C6"/>
      </a:hlink>
      <a:folHlink>
        <a:srgbClr val="E300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101463"/>
        </a:dk1>
        <a:lt1>
          <a:srgbClr val="FFFFFF"/>
        </a:lt1>
        <a:dk2>
          <a:srgbClr val="B5E7FF"/>
        </a:dk2>
        <a:lt2>
          <a:srgbClr val="111166"/>
        </a:lt2>
        <a:accent1>
          <a:srgbClr val="119DF9"/>
        </a:accent1>
        <a:accent2>
          <a:srgbClr val="117FE4"/>
        </a:accent2>
        <a:accent3>
          <a:srgbClr val="D7F1FF"/>
        </a:accent3>
        <a:accent4>
          <a:srgbClr val="DADADA"/>
        </a:accent4>
        <a:accent5>
          <a:srgbClr val="AACCFB"/>
        </a:accent5>
        <a:accent6>
          <a:srgbClr val="0E72CF"/>
        </a:accent6>
        <a:hlink>
          <a:srgbClr val="1161C6"/>
        </a:hlink>
        <a:folHlink>
          <a:srgbClr val="114DB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A69394E502054387331F7CCE4E2334" ma:contentTypeVersion="18" ma:contentTypeDescription="Een nieuw document maken." ma:contentTypeScope="" ma:versionID="5676f2782f6a9009e8a3f05a581ce3f5">
  <xsd:schema xmlns:xsd="http://www.w3.org/2001/XMLSchema" xmlns:xs="http://www.w3.org/2001/XMLSchema" xmlns:p="http://schemas.microsoft.com/office/2006/metadata/properties" xmlns:ns2="8530db66-369d-4f16-926d-20da9fb7f32a" xmlns:ns3="c6a15f65-be5c-4e4b-99cf-f6007101d4b4" targetNamespace="http://schemas.microsoft.com/office/2006/metadata/properties" ma:root="true" ma:fieldsID="e407332f8b5ad620a0834bb0e70d355d" ns2:_="" ns3:_="">
    <xsd:import namespace="8530db66-369d-4f16-926d-20da9fb7f32a"/>
    <xsd:import namespace="c6a15f65-be5c-4e4b-99cf-f6007101d4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30db66-369d-4f16-926d-20da9fb7f3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1256f63b-0b9d-4f64-9e1f-1f189ce60b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a15f65-be5c-4e4b-99cf-f6007101d4b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d024f0b-e0ae-4693-9a6c-9886ba62d15e}" ma:internalName="TaxCatchAll" ma:showField="CatchAllData" ma:web="c6a15f65-be5c-4e4b-99cf-f6007101d4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530db66-369d-4f16-926d-20da9fb7f32a">
      <Terms xmlns="http://schemas.microsoft.com/office/infopath/2007/PartnerControls"/>
    </lcf76f155ced4ddcb4097134ff3c332f>
    <TaxCatchAll xmlns="c6a15f65-be5c-4e4b-99cf-f6007101d4b4" xsi:nil="true"/>
  </documentManagement>
</p:properties>
</file>

<file path=customXml/itemProps1.xml><?xml version="1.0" encoding="utf-8"?>
<ds:datastoreItem xmlns:ds="http://schemas.openxmlformats.org/officeDocument/2006/customXml" ds:itemID="{7F494765-1DC1-46CA-BEE9-B4F5E449B37F}"/>
</file>

<file path=customXml/itemProps2.xml><?xml version="1.0" encoding="utf-8"?>
<ds:datastoreItem xmlns:ds="http://schemas.openxmlformats.org/officeDocument/2006/customXml" ds:itemID="{A3C91030-72D8-41BE-AC62-B0B4D467421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2F3DDF2-A0BE-4524-AE66-C3F3482EA0D7}">
  <ds:schemaRefs>
    <ds:schemaRef ds:uri="http://schemas.microsoft.com/office/2006/metadata/properties"/>
    <ds:schemaRef ds:uri="http://purl.org/dc/dcmitype/"/>
    <ds:schemaRef ds:uri="http://purl.org/dc/terms/"/>
    <ds:schemaRef ds:uri="http://purl.org/dc/elements/1.1/"/>
    <ds:schemaRef ds:uri="http://schemas.microsoft.com/sharepoint/v4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LUMC Basispresentatie_ENG</Template>
  <TotalTime>1165</TotalTime>
  <Words>651</Words>
  <Application>Microsoft Office PowerPoint</Application>
  <PresentationFormat>On-screen Show (4:3)</PresentationFormat>
  <Paragraphs>176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American Typewriter</vt:lpstr>
      <vt:lpstr>Arial</vt:lpstr>
      <vt:lpstr>Calibri</vt:lpstr>
      <vt:lpstr>Cambria</vt:lpstr>
      <vt:lpstr>Lucida Grande</vt:lpstr>
      <vt:lpstr>Times</vt:lpstr>
      <vt:lpstr>62-457 Presentatie-LUMC</vt:lpstr>
      <vt:lpstr>62-457 Presentatie-LUMC</vt:lpstr>
      <vt:lpstr> Pijnbestrijding</vt:lpstr>
      <vt:lpstr>Disclosures</vt:lpstr>
      <vt:lpstr>Inhoud</vt:lpstr>
      <vt:lpstr>Definitie van pijn</vt:lpstr>
      <vt:lpstr>Soorten pijn</vt:lpstr>
      <vt:lpstr>Acute vs. chronische pijn</vt:lpstr>
      <vt:lpstr>De chronificatie van pijn</vt:lpstr>
      <vt:lpstr>IPSOS rapport</vt:lpstr>
      <vt:lpstr>Nociceptieve pijnbehandeling</vt:lpstr>
      <vt:lpstr>Opiaat epidemie</vt:lpstr>
      <vt:lpstr>Voorschrijven opioiden</vt:lpstr>
      <vt:lpstr>NSAIDS</vt:lpstr>
      <vt:lpstr>Tolerantie vs verslaving</vt:lpstr>
      <vt:lpstr> Risicofactoren opioid gebruik - patient  </vt:lpstr>
      <vt:lpstr>Opioid risk tool</vt:lpstr>
      <vt:lpstr>Risicofactoren opioid gebruik - medicatie</vt:lpstr>
      <vt:lpstr>Zwakke opioiden</vt:lpstr>
      <vt:lpstr>Tapentadol</vt:lpstr>
      <vt:lpstr>Buprenorfine</vt:lpstr>
      <vt:lpstr>Behandeling neuropathische pijn</vt:lpstr>
      <vt:lpstr>Behandeling neuropathische pijn</vt:lpstr>
      <vt:lpstr>Conclusie</vt:lpstr>
      <vt:lpstr>Vragen?</vt:lpstr>
    </vt:vector>
  </TitlesOfParts>
  <Company>LUMC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Pijnbestrijding bij Ouderen</dc:title>
  <dc:creator>Niesters, M. (ANST)</dc:creator>
  <cp:lastModifiedBy>Marieke Hellinga</cp:lastModifiedBy>
  <cp:revision>62</cp:revision>
  <dcterms:created xsi:type="dcterms:W3CDTF">2019-03-18T15:33:11Z</dcterms:created>
  <dcterms:modified xsi:type="dcterms:W3CDTF">2024-11-17T13:57:58Z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0x010100AFA69394E502054387331F7CCE4E2334</vt:lpwstr>
  </property>
</Properties>
</file>