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4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35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tags/tag21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28.xml" ContentType="application/vnd.openxmlformats-officedocument.presentationml.tags+xml"/>
  <Override PartName="/ppt/tags/tag6.xml" ContentType="application/vnd.openxmlformats-officedocument.presentationml.tags+xml"/>
  <Override PartName="/ppt/tags/tag35.xml" ContentType="application/vnd.openxmlformats-officedocument.presentationml.tags+xml"/>
  <Override PartName="/ppt/tags/tag1.xml" ContentType="application/vnd.openxmlformats-officedocument.presentationml.tags+xml"/>
  <Override PartName="/ppt/tags/tag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2.xml" ContentType="application/vnd.openxmlformats-officedocument.presentationml.tags+xml"/>
  <Override PartName="/ppt/tags/tag19.xml" ContentType="application/vnd.openxmlformats-officedocument.presentationml.tags+xml"/>
  <Override PartName="/ppt/tags/tag33.xml" ContentType="application/vnd.openxmlformats-officedocument.presentationml.tags+xml"/>
  <Override PartName="/ppt/tags/tag20.xml" ContentType="application/vnd.openxmlformats-officedocument.presentationml.tags+xml"/>
  <Override PartName="/ppt/tags/tag30.xml" ContentType="application/vnd.openxmlformats-officedocument.presentationml.tags+xml"/>
  <Override PartName="/ppt/tags/tag34.xml" ContentType="application/vnd.openxmlformats-officedocument.presentationml.tags+xml"/>
  <Override PartName="/ppt/tags/tag29.xml" ContentType="application/vnd.openxmlformats-officedocument.presentationml.tags+xml"/>
  <Override PartName="/docProps/core.xml" ContentType="application/vnd.openxmlformats-package.core-properties+xml"/>
  <Override PartName="/ppt/tags/tag7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17.xml" ContentType="application/vnd.openxmlformats-officedocument.presentationml.tags+xml"/>
  <Override PartName="/ppt/tags/tag40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13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44.xml" ContentType="application/vnd.openxmlformats-officedocument.presentationml.tags+xml"/>
  <Override PartName="/ppt/tags/tag14.xml" ContentType="application/vnd.openxmlformats-officedocument.presentationml.tags+xml"/>
  <Override PartName="/ppt/tags/tag42.xml" ContentType="application/vnd.openxmlformats-officedocument.presentationml.tags+xml"/>
  <Override PartName="/ppt/tags/tag45.xml" ContentType="application/vnd.openxmlformats-officedocument.presentationml.tags+xml"/>
  <Override PartName="/ppt/tags/tag11.xml" ContentType="application/vnd.openxmlformats-officedocument.presentationml.tags+xml"/>
  <Override PartName="/ppt/tags/tag39.xml" ContentType="application/vnd.openxmlformats-officedocument.presentationml.tags+xml"/>
  <Override PartName="/ppt/tags/tag22.xml" ContentType="application/vnd.openxmlformats-officedocument.presentationml.tags+xml"/>
  <Override PartName="/ppt/tags/tag27.xml" ContentType="application/vnd.openxmlformats-officedocument.presentationml.tags+xml"/>
  <Override PartName="/ppt/tags/tag8.xml" ContentType="application/vnd.openxmlformats-officedocument.presentationml.tags+xml"/>
  <Override PartName="/ppt/tags/tag24.xml" ContentType="application/vnd.openxmlformats-officedocument.presentationml.tags+xml"/>
  <Override PartName="/docProps/app.xml" ContentType="application/vnd.openxmlformats-officedocument.extended-properties+xml"/>
  <Override PartName="/ppt/tags/tag37.xml" ContentType="application/vnd.openxmlformats-officedocument.presentationml.tags+xml"/>
  <Override PartName="/ppt/tags/tag9.xml" ContentType="application/vnd.openxmlformats-officedocument.presentationml.tags+xml"/>
  <Override PartName="/ppt/tags/tag46.xml" ContentType="application/vnd.openxmlformats-officedocument.presentationml.tags+xml"/>
  <Override PartName="/ppt/tags/tag26.xml" ContentType="application/vnd.openxmlformats-officedocument.presentationml.tags+xml"/>
  <Override PartName="/ppt/tags/tag18.xml" ContentType="application/vnd.openxmlformats-officedocument.presentationml.tags+xml"/>
  <Override PartName="/ppt/tags/tag10.xml" ContentType="application/vnd.openxmlformats-officedocument.presentationml.tags+xml"/>
  <Override PartName="/ppt/tags/tag38.xml" ContentType="application/vnd.openxmlformats-officedocument.presentationml.tags+xml"/>
  <Override PartName="/ppt/tags/tag36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63" r:id="rId2"/>
    <p:sldId id="405" r:id="rId3"/>
    <p:sldId id="411" r:id="rId4"/>
    <p:sldId id="412" r:id="rId5"/>
    <p:sldId id="410" r:id="rId6"/>
    <p:sldId id="406" r:id="rId7"/>
    <p:sldId id="409" r:id="rId8"/>
    <p:sldId id="415" r:id="rId9"/>
    <p:sldId id="413" r:id="rId10"/>
    <p:sldId id="414" r:id="rId11"/>
    <p:sldId id="407" r:id="rId12"/>
    <p:sldId id="408" r:id="rId13"/>
    <p:sldId id="438" r:id="rId14"/>
    <p:sldId id="416" r:id="rId15"/>
    <p:sldId id="417" r:id="rId16"/>
    <p:sldId id="418" r:id="rId17"/>
    <p:sldId id="421" r:id="rId18"/>
    <p:sldId id="419" r:id="rId19"/>
    <p:sldId id="429" r:id="rId20"/>
    <p:sldId id="430" r:id="rId21"/>
    <p:sldId id="433" r:id="rId22"/>
    <p:sldId id="431" r:id="rId23"/>
    <p:sldId id="435" r:id="rId24"/>
    <p:sldId id="436" r:id="rId25"/>
    <p:sldId id="432" r:id="rId26"/>
    <p:sldId id="434" r:id="rId27"/>
    <p:sldId id="437" r:id="rId28"/>
    <p:sldId id="449" r:id="rId29"/>
    <p:sldId id="439" r:id="rId30"/>
    <p:sldId id="440" r:id="rId31"/>
    <p:sldId id="441" r:id="rId32"/>
    <p:sldId id="423" r:id="rId33"/>
    <p:sldId id="424" r:id="rId34"/>
    <p:sldId id="443" r:id="rId35"/>
    <p:sldId id="444" r:id="rId36"/>
    <p:sldId id="445" r:id="rId37"/>
    <p:sldId id="446" r:id="rId38"/>
    <p:sldId id="422" r:id="rId39"/>
    <p:sldId id="425" r:id="rId40"/>
    <p:sldId id="426" r:id="rId41"/>
    <p:sldId id="420" r:id="rId42"/>
    <p:sldId id="427" r:id="rId43"/>
    <p:sldId id="428" r:id="rId44"/>
    <p:sldId id="447" r:id="rId45"/>
    <p:sldId id="448" r:id="rId46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4099"/>
    <a:srgbClr val="C2E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Stijl, donker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552" autoAdjust="0"/>
  </p:normalViewPr>
  <p:slideViewPr>
    <p:cSldViewPr snapToObjects="1">
      <p:cViewPr varScale="1">
        <p:scale>
          <a:sx n="145" d="100"/>
          <a:sy n="145" d="100"/>
        </p:scale>
        <p:origin x="660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55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EEB21-8E19-4D34-8F35-64CF9538F2E8}" type="datetimeFigureOut">
              <a:rPr lang="nl-NL" smtClean="0"/>
              <a:t>27-11-2024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A19AF-5172-4C66-BE5A-3BE0C1F871C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290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3263900"/>
            <a:ext cx="4572000" cy="857250"/>
          </a:xfrm>
        </p:spPr>
        <p:txBody>
          <a:bodyPr>
            <a:normAutofit/>
          </a:bodyPr>
          <a:lstStyle>
            <a:lvl1pPr marL="0" indent="0" algn="l"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err="1" smtClean="0"/>
              <a:t>Openingsslide</a:t>
            </a:r>
            <a:r>
              <a:rPr lang="nl-NL" dirty="0" smtClean="0"/>
              <a:t>. Klik om de tekst aan te passen.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00150"/>
            <a:ext cx="8229600" cy="1102519"/>
          </a:xfrm>
        </p:spPr>
        <p:txBody>
          <a:bodyPr>
            <a:normAutofit/>
          </a:bodyPr>
          <a:lstStyle>
            <a:lvl1pPr algn="l">
              <a:defRPr sz="3000" baseline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Nieuw hoofdstuk. Klik om tekst aan te passen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516981"/>
            <a:ext cx="701040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hier om de subtitel aan te passen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00150"/>
            <a:ext cx="8229600" cy="1102519"/>
          </a:xfrm>
        </p:spPr>
        <p:txBody>
          <a:bodyPr>
            <a:normAutofit/>
          </a:bodyPr>
          <a:lstStyle>
            <a:lvl1pPr algn="l">
              <a:defRPr sz="3000" baseline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Nieuw hoofdstuk. Klik om tekst aan te passen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516981"/>
            <a:ext cx="701040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hier om de subtitel aan te passen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200150"/>
            <a:ext cx="8229600" cy="1102519"/>
          </a:xfrm>
        </p:spPr>
        <p:txBody>
          <a:bodyPr>
            <a:normAutofit/>
          </a:bodyPr>
          <a:lstStyle>
            <a:lvl1pPr algn="l">
              <a:defRPr sz="3000" baseline="0">
                <a:solidFill>
                  <a:srgbClr val="FFFFFF"/>
                </a:solidFill>
              </a:defRPr>
            </a:lvl1pPr>
          </a:lstStyle>
          <a:p>
            <a:r>
              <a:rPr lang="nl-NL" dirty="0" smtClean="0"/>
              <a:t>Nieuw hoofdstuk. Klik om tekst aan te passen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2516981"/>
            <a:ext cx="7010400" cy="1314450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hier om de subtitel aan te passen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167B5E2B-D25D-3640-A7E0-0409F1F4A473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vmlDrawing" Target="../drawings/vmlDrawing1.v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1772520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think-cell Slide" r:id="rId19" imgW="286" imgH="286" progId="TCLayout.ActiveDocument.1">
                  <p:embed/>
                </p:oleObj>
              </mc:Choice>
              <mc:Fallback>
                <p:oleObj name="think-cell Slide" r:id="rId19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tamaran SemiBold"/>
                <a:cs typeface="Catamaran SemiBold"/>
              </a:defRPr>
            </a:lvl1pPr>
          </a:lstStyle>
          <a:p>
            <a:fld id="{2B7269AD-83FD-554F-900E-3B361D58DB2F}" type="datetimeFigureOut">
              <a:rPr lang="en-US" smtClean="0"/>
              <a:pPr/>
              <a:t>11/27/2024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j-ea"/>
          <a:cs typeface="Catamaran Semi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n-ea"/>
          <a:cs typeface="Catamaran SemiBold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n-ea"/>
          <a:cs typeface="Catamaran SemiBold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n-ea"/>
          <a:cs typeface="Catamaran SemiBold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n-ea"/>
          <a:cs typeface="Catamaran SemiBold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Catamaran SemiBold"/>
          <a:ea typeface="+mn-ea"/>
          <a:cs typeface="Catamaran SemiBol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3.jp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5.jpg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jp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8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jp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tags" Target="../tags/tag18.xml"/><Relationship Id="rId16" Type="http://schemas.openxmlformats.org/officeDocument/2006/relationships/image" Target="../media/image31.jpg"/><Relationship Id="rId20" Type="http://schemas.openxmlformats.org/officeDocument/2006/relationships/image" Target="../media/image8.jpg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1.emf"/><Relationship Id="rId11" Type="http://schemas.openxmlformats.org/officeDocument/2006/relationships/image" Target="../media/image26.jpg"/><Relationship Id="rId5" Type="http://schemas.openxmlformats.org/officeDocument/2006/relationships/image" Target="../media/image1.emf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5.jp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.jpg"/><Relationship Id="rId11" Type="http://schemas.openxmlformats.org/officeDocument/2006/relationships/image" Target="../media/image39.jpg"/><Relationship Id="rId5" Type="http://schemas.openxmlformats.org/officeDocument/2006/relationships/image" Target="../media/image1.emf"/><Relationship Id="rId10" Type="http://schemas.openxmlformats.org/officeDocument/2006/relationships/image" Target="../media/image38.jp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0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1.jp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jp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4.emf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7.jp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2.jpg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9.png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5.pn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8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6.emf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8.jpg"/><Relationship Id="rId2" Type="http://schemas.openxmlformats.org/officeDocument/2006/relationships/tags" Target="../tags/tag31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0.emf"/><Relationship Id="rId2" Type="http://schemas.openxmlformats.org/officeDocument/2006/relationships/tags" Target="../tags/tag3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1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1.jpg"/><Relationship Id="rId2" Type="http://schemas.openxmlformats.org/officeDocument/2006/relationships/tags" Target="../tags/tag33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2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3.emf"/><Relationship Id="rId2" Type="http://schemas.openxmlformats.org/officeDocument/2006/relationships/tags" Target="../tags/tag34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4.emf"/><Relationship Id="rId2" Type="http://schemas.openxmlformats.org/officeDocument/2006/relationships/tags" Target="../tags/tag35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6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7.emf"/><Relationship Id="rId2" Type="http://schemas.openxmlformats.org/officeDocument/2006/relationships/tags" Target="../tags/tag36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9.emf"/><Relationship Id="rId2" Type="http://schemas.openxmlformats.org/officeDocument/2006/relationships/tags" Target="../tags/tag38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0.jpg"/><Relationship Id="rId2" Type="http://schemas.openxmlformats.org/officeDocument/2006/relationships/tags" Target="../tags/tag40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1.jpg"/><Relationship Id="rId2" Type="http://schemas.openxmlformats.org/officeDocument/2006/relationships/tags" Target="../tags/tag41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jpg"/><Relationship Id="rId2" Type="http://schemas.openxmlformats.org/officeDocument/2006/relationships/tags" Target="../tags/tag4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2.emf"/><Relationship Id="rId2" Type="http://schemas.openxmlformats.org/officeDocument/2006/relationships/tags" Target="../tags/tag4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mailto:selina.vanderwal@radboudumc.nl" TargetMode="External"/><Relationship Id="rId3" Type="http://schemas.openxmlformats.org/officeDocument/2006/relationships/slideLayout" Target="../slideLayouts/slideLayout5.xml"/><Relationship Id="rId7" Type="http://schemas.openxmlformats.org/officeDocument/2006/relationships/hyperlink" Target="mailto:g.t.m.l.oei@dijklander.nl" TargetMode="External"/><Relationship Id="rId2" Type="http://schemas.openxmlformats.org/officeDocument/2006/relationships/tags" Target="../tags/tag4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8.jpg"/><Relationship Id="rId11" Type="http://schemas.openxmlformats.org/officeDocument/2006/relationships/hyperlink" Target="mailto:m.w.hollmann@amsterdamumc.nl" TargetMode="External"/><Relationship Id="rId5" Type="http://schemas.openxmlformats.org/officeDocument/2006/relationships/image" Target="../media/image1.emf"/><Relationship Id="rId10" Type="http://schemas.openxmlformats.org/officeDocument/2006/relationships/hyperlink" Target="mailto:m.steegers@amsterdamumc.nl" TargetMode="External"/><Relationship Id="rId4" Type="http://schemas.openxmlformats.org/officeDocument/2006/relationships/oleObject" Target="../embeddings/oleObject45.bin"/><Relationship Id="rId9" Type="http://schemas.openxmlformats.org/officeDocument/2006/relationships/hyperlink" Target="mailto:jkallewaard@rijnstate.n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.jp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jp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4916" y="0"/>
            <a:ext cx="11010551" cy="5143500"/>
          </a:xfrm>
          <a:prstGeom prst="rect">
            <a:avLst/>
          </a:prstGeom>
        </p:spPr>
      </p:pic>
      <p:pic>
        <p:nvPicPr>
          <p:cNvPr id="9" name="Picture 8" descr="2018_01_WFG_0097_PP-slides_Gro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933" y="3344929"/>
            <a:ext cx="9296400" cy="103293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79512" y="1275606"/>
            <a:ext cx="7122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bg1"/>
                </a:solidFill>
              </a:rPr>
              <a:t>Minimaal invasieve pijnbehandelingen voor artrose van de grote gewrichten</a:t>
            </a:r>
            <a:endParaRPr lang="nl-NL" sz="3600" b="1" dirty="0">
              <a:solidFill>
                <a:schemeClr val="bg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283968" y="3375686"/>
            <a:ext cx="4860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Dr. Gezina T.M.L. Oei, anesthesioloog-pijnspecialist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NERASS najaarscongres 29 november 2024 </a:t>
            </a:r>
            <a:endParaRPr lang="nl-N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Probleemschets-kaders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827584" y="796730"/>
            <a:ext cx="3090270" cy="3464833"/>
            <a:chOff x="827584" y="796730"/>
            <a:chExt cx="3090270" cy="3464833"/>
          </a:xfrm>
        </p:grpSpPr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622" y="1221208"/>
              <a:ext cx="2409993" cy="2725464"/>
            </a:xfrm>
            <a:prstGeom prst="rect">
              <a:avLst/>
            </a:prstGeom>
          </p:spPr>
        </p:pic>
        <p:sp>
          <p:nvSpPr>
            <p:cNvPr id="10" name="Rechthoek 9"/>
            <p:cNvSpPr/>
            <p:nvPr/>
          </p:nvSpPr>
          <p:spPr>
            <a:xfrm>
              <a:off x="827584" y="796730"/>
              <a:ext cx="30902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2</a:t>
              </a:r>
              <a:r>
                <a:rPr lang="nl-NL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. Zorgkloof geldt ook voor OK</a:t>
              </a:r>
              <a:endParaRPr lang="nl-NL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1057622" y="3892231"/>
              <a:ext cx="175451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Vraag </a:t>
              </a:r>
              <a:r>
                <a:rPr lang="nl-NL" dirty="0" err="1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vs</a:t>
              </a:r>
              <a:r>
                <a:rPr lang="nl-NL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 aanbod</a:t>
              </a:r>
              <a:endParaRPr lang="nl-NL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3" name="Groep 2"/>
          <p:cNvGrpSpPr/>
          <p:nvPr/>
        </p:nvGrpSpPr>
        <p:grpSpPr>
          <a:xfrm>
            <a:off x="4067944" y="796730"/>
            <a:ext cx="4213096" cy="3464834"/>
            <a:chOff x="4067944" y="796730"/>
            <a:chExt cx="4213096" cy="3464834"/>
          </a:xfrm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1221209"/>
              <a:ext cx="4141088" cy="2725464"/>
            </a:xfrm>
            <a:prstGeom prst="rect">
              <a:avLst/>
            </a:prstGeom>
          </p:spPr>
        </p:pic>
        <p:sp>
          <p:nvSpPr>
            <p:cNvPr id="11" name="Rechthoek 10"/>
            <p:cNvSpPr/>
            <p:nvPr/>
          </p:nvSpPr>
          <p:spPr>
            <a:xfrm>
              <a:off x="4067944" y="796730"/>
              <a:ext cx="26077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3</a:t>
              </a:r>
              <a:r>
                <a:rPr lang="nl-NL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. Complexiteit patiënten</a:t>
              </a:r>
              <a:endParaRPr lang="nl-NL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Rechthoek 13"/>
            <p:cNvSpPr/>
            <p:nvPr/>
          </p:nvSpPr>
          <p:spPr>
            <a:xfrm>
              <a:off x="4139952" y="3892232"/>
              <a:ext cx="300954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Patiënten tussen wal en schip</a:t>
              </a:r>
              <a:endParaRPr lang="nl-NL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40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Grote gewrichten op de </a:t>
            </a:r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pijnpoli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71763" y="1059582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Schouder</a:t>
            </a:r>
            <a:endParaRPr lang="nl-NL" sz="2600" dirty="0">
              <a:latin typeface="Calibri" panose="020F0502020204030204" pitchFamily="34" charset="0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75856" y="1048290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Heup</a:t>
            </a:r>
            <a:endParaRPr lang="nl-NL" sz="2600" dirty="0">
              <a:latin typeface="Calibri" panose="020F0502020204030204" pitchFamily="34" charset="0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03648" y="1063229"/>
            <a:ext cx="1191034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Knie 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73" y="1599288"/>
            <a:ext cx="897773" cy="136195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52" y="1570849"/>
            <a:ext cx="904200" cy="136612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57" y="1575563"/>
            <a:ext cx="997767" cy="1361952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36750" y="3131635"/>
            <a:ext cx="1191034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1400" dirty="0">
                <a:latin typeface="Calibri" panose="020F0502020204030204" pitchFamily="34" charset="0"/>
              </a:rPr>
              <a:t>M</a:t>
            </a:r>
            <a:r>
              <a:rPr lang="nl-NL" sz="1400" dirty="0" smtClean="0">
                <a:latin typeface="Calibri" panose="020F0502020204030204" pitchFamily="34" charset="0"/>
              </a:rPr>
              <a:t>eniscus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400" dirty="0" smtClean="0">
                <a:latin typeface="Calibri" panose="020F0502020204030204" pitchFamily="34" charset="0"/>
              </a:rPr>
              <a:t>OA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400" dirty="0" smtClean="0">
                <a:latin typeface="Calibri" panose="020F0502020204030204" pitchFamily="34" charset="0"/>
              </a:rPr>
              <a:t>CPSP </a:t>
            </a:r>
            <a:endParaRPr lang="nl-NL" sz="1400" dirty="0">
              <a:latin typeface="Calibri" panose="020F0502020204030204" pitchFamily="34" charset="0"/>
            </a:endParaRP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44435" y="3142770"/>
            <a:ext cx="1191034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1400" dirty="0" smtClean="0">
                <a:latin typeface="Calibri" panose="020F0502020204030204" pitchFamily="34" charset="0"/>
              </a:rPr>
              <a:t>OA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400" dirty="0">
                <a:latin typeface="Calibri" panose="020F0502020204030204" pitchFamily="34" charset="0"/>
              </a:rPr>
              <a:t>M</a:t>
            </a:r>
            <a:r>
              <a:rPr lang="nl-NL" sz="1400" dirty="0" smtClean="0">
                <a:latin typeface="Calibri" panose="020F0502020204030204" pitchFamily="34" charset="0"/>
              </a:rPr>
              <a:t>aligniteit</a:t>
            </a:r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292080" y="3171538"/>
            <a:ext cx="208823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1400" dirty="0" smtClean="0">
                <a:latin typeface="Calibri" panose="020F0502020204030204" pitchFamily="34" charset="0"/>
              </a:rPr>
              <a:t>Degeneratief </a:t>
            </a:r>
            <a:r>
              <a:rPr lang="nl-NL" sz="1400" dirty="0" err="1" smtClean="0">
                <a:latin typeface="Calibri" panose="020F0502020204030204" pitchFamily="34" charset="0"/>
              </a:rPr>
              <a:t>cuff</a:t>
            </a:r>
            <a:r>
              <a:rPr lang="nl-NL" sz="1400" dirty="0" smtClean="0">
                <a:latin typeface="Calibri" panose="020F0502020204030204" pitchFamily="34" charset="0"/>
              </a:rPr>
              <a:t> letsel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400" dirty="0" smtClean="0">
                <a:latin typeface="Calibri" panose="020F0502020204030204" pitchFamily="34" charset="0"/>
              </a:rPr>
              <a:t>OA</a:t>
            </a:r>
          </a:p>
          <a:p>
            <a:pPr marL="0" indent="0" algn="ctr">
              <a:lnSpc>
                <a:spcPct val="90000"/>
              </a:lnSpc>
              <a:buNone/>
            </a:pPr>
            <a:endParaRPr lang="nl-NL" sz="1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Prevalentie (symptomatische) artrose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687787" y="3133974"/>
            <a:ext cx="12961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Glenohumeraal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40-50 jaar 2%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70-80 jaar </a:t>
            </a:r>
            <a:r>
              <a:rPr lang="nl-NL" sz="1200" dirty="0">
                <a:latin typeface="Calibri" panose="020F0502020204030204" pitchFamily="34" charset="0"/>
              </a:rPr>
              <a:t>28% </a:t>
            </a:r>
            <a:endParaRPr lang="nl-NL" sz="1200" dirty="0" smtClean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800" dirty="0" smtClean="0">
                <a:latin typeface="Calibri" panose="020F0502020204030204" pitchFamily="34" charset="0"/>
              </a:rPr>
              <a:t>NTVG 2022</a:t>
            </a:r>
            <a:endParaRPr lang="nl-NL" sz="800" dirty="0">
              <a:latin typeface="Calibri" panose="020F0502020204030204" pitchFamily="34" charset="0"/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376950" y="3133974"/>
            <a:ext cx="152600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Coxartrose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&gt;60 jaar F 8% M 7%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800" dirty="0" smtClean="0">
                <a:latin typeface="Calibri" panose="020F0502020204030204" pitchFamily="34" charset="0"/>
              </a:rPr>
              <a:t>Lancet 2019</a:t>
            </a:r>
            <a:endParaRPr lang="nl-NL" sz="800" dirty="0">
              <a:latin typeface="Calibri" panose="020F050202020403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endParaRPr lang="nl-NL" sz="1200" dirty="0" smtClean="0">
              <a:latin typeface="Calibri" panose="020F0502020204030204" pitchFamily="34" charset="0"/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265638" y="3133974"/>
            <a:ext cx="152600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Gonartrose 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&gt;50 jaar F 23% M 8%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nl-NL" sz="800" dirty="0">
                <a:latin typeface="Calibri" panose="020F0502020204030204" pitchFamily="34" charset="0"/>
              </a:rPr>
              <a:t>Lancet 2019</a:t>
            </a:r>
          </a:p>
          <a:p>
            <a:pPr marL="0" indent="0" algn="ctr">
              <a:lnSpc>
                <a:spcPct val="90000"/>
              </a:lnSpc>
              <a:buNone/>
            </a:pPr>
            <a:endParaRPr lang="nl-NL" sz="1200" dirty="0" smtClean="0">
              <a:latin typeface="Calibri" panose="020F0502020204030204" pitchFamily="34" charset="0"/>
            </a:endParaRP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71763" y="1059582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Schouder</a:t>
            </a:r>
            <a:endParaRPr lang="nl-NL" sz="2600" dirty="0">
              <a:latin typeface="Calibri" panose="020F0502020204030204" pitchFamily="34" charset="0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275856" y="1048290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Heup</a:t>
            </a:r>
            <a:endParaRPr lang="nl-NL" sz="2600" dirty="0">
              <a:latin typeface="Calibri" panose="020F050202020403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03648" y="1063229"/>
            <a:ext cx="1191034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Knie 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973" y="1599288"/>
            <a:ext cx="897773" cy="136195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52" y="1570849"/>
            <a:ext cx="904200" cy="136612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57" y="1575563"/>
            <a:ext cx="997767" cy="136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17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Operatie, tevredenheid, revisie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151960" y="1138965"/>
            <a:ext cx="2740520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Gewrichtsvervangende operatie 2022 NL: 46.408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Tevredenheid: 93-98%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>
                <a:latin typeface="Calibri" panose="020F0502020204030204" pitchFamily="34" charset="0"/>
              </a:rPr>
              <a:t>Mondiaal overleving prothese: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>
                <a:latin typeface="Calibri" panose="020F0502020204030204" pitchFamily="34" charset="0"/>
              </a:rPr>
              <a:t>10 jaar (</a:t>
            </a:r>
            <a:r>
              <a:rPr lang="nl-NL" sz="1800" dirty="0" smtClean="0">
                <a:latin typeface="Calibri" panose="020F0502020204030204" pitchFamily="34" charset="0"/>
              </a:rPr>
              <a:t>95,6%)</a:t>
            </a: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>
                <a:latin typeface="Calibri" panose="020F0502020204030204" pitchFamily="34" charset="0"/>
              </a:rPr>
              <a:t>20 jaar (</a:t>
            </a:r>
            <a:r>
              <a:rPr lang="nl-NL" sz="1800" dirty="0" smtClean="0">
                <a:latin typeface="Calibri" panose="020F0502020204030204" pitchFamily="34" charset="0"/>
              </a:rPr>
              <a:t>85%)</a:t>
            </a: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1800" dirty="0" smtClean="0">
              <a:latin typeface="Calibri" panose="020F0502020204030204" pitchFamily="34" charset="0"/>
            </a:endParaRP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626828" y="1069216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Heup</a:t>
            </a:r>
            <a:endParaRPr lang="nl-NL" sz="2600" dirty="0">
              <a:latin typeface="Calibri" panose="020F050202020403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5536" y="1083617"/>
            <a:ext cx="1191034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Knie 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24" y="1591775"/>
            <a:ext cx="904200" cy="1366128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45" y="1595951"/>
            <a:ext cx="997767" cy="1361952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436096" y="4686264"/>
            <a:ext cx="2304256" cy="3284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200" dirty="0" smtClean="0">
                <a:latin typeface="Calibri" panose="020F0502020204030204" pitchFamily="34" charset="0"/>
              </a:rPr>
              <a:t>LROI en Hall, 2022; </a:t>
            </a:r>
            <a:r>
              <a:rPr lang="nl-NL" sz="1200" dirty="0" err="1" smtClean="0">
                <a:latin typeface="Calibri" panose="020F0502020204030204" pitchFamily="34" charset="0"/>
              </a:rPr>
              <a:t>Bayliss</a:t>
            </a:r>
            <a:r>
              <a:rPr lang="nl-NL" sz="1200" dirty="0" smtClean="0">
                <a:latin typeface="Calibri" panose="020F0502020204030204" pitchFamily="34" charset="0"/>
              </a:rPr>
              <a:t> 2017</a:t>
            </a:r>
            <a:endParaRPr lang="nl-NL" sz="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1200" dirty="0" smtClean="0">
              <a:latin typeface="Calibri" panose="020F0502020204030204" pitchFamily="34" charset="0"/>
            </a:endParaRP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="" xmlns:a16="http://schemas.microsoft.com/office/drawing/2014/main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768220" y="1138965"/>
            <a:ext cx="2731052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Gewrichtsvervangende operatie 2022 NL: 36.807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Tevredenheid: 76-80%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Mondiaal overleving prothese: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10 jaar (96,1%)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20 jaar (89,7%)</a:t>
            </a: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buNone/>
            </a:pPr>
            <a:endParaRPr lang="nl-NL" sz="1800" dirty="0" smtClean="0">
              <a:latin typeface="Calibri" panose="020F0502020204030204" pitchFamily="34" charset="0"/>
            </a:endParaRPr>
          </a:p>
        </p:txBody>
      </p:sp>
      <p:sp>
        <p:nvSpPr>
          <p:cNvPr id="19" name="Rechthoek 18"/>
          <p:cNvSpPr/>
          <p:nvPr/>
        </p:nvSpPr>
        <p:spPr>
          <a:xfrm>
            <a:off x="882412" y="3587421"/>
            <a:ext cx="374441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dirty="0" smtClean="0">
                <a:solidFill>
                  <a:srgbClr val="595959"/>
                </a:solidFill>
                <a:latin typeface="Calibri" panose="020F0502020204030204" pitchFamily="34" charset="0"/>
              </a:rPr>
              <a:t>Operatie &gt; 70 revisie kans 5%</a:t>
            </a:r>
          </a:p>
        </p:txBody>
      </p:sp>
      <p:sp>
        <p:nvSpPr>
          <p:cNvPr id="20" name="Rechthoek 19"/>
          <p:cNvSpPr/>
          <p:nvPr/>
        </p:nvSpPr>
        <p:spPr>
          <a:xfrm>
            <a:off x="882412" y="3898975"/>
            <a:ext cx="4968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l-NL" dirty="0" smtClean="0">
                <a:solidFill>
                  <a:srgbClr val="595959"/>
                </a:solidFill>
                <a:latin typeface="Calibri" panose="020F0502020204030204" pitchFamily="34" charset="0"/>
              </a:rPr>
              <a:t>Operatie vroeg in de 50: revisie kans tot 35%</a:t>
            </a:r>
          </a:p>
        </p:txBody>
      </p:sp>
    </p:spTree>
    <p:extLst>
      <p:ext uri="{BB962C8B-B14F-4D97-AF65-F5344CB8AC3E}">
        <p14:creationId xmlns:p14="http://schemas.microsoft.com/office/powerpoint/2010/main" val="27604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8" grpId="0" build="p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3568" y="8834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Dijklander Ziekenhuis: “Center of Expertise </a:t>
            </a:r>
            <a:r>
              <a:rPr lang="nl-N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ijnbehandeling bij Artrose”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35314"/>
            <a:ext cx="1227753" cy="1176596"/>
          </a:xfrm>
          <a:prstGeom prst="rect">
            <a:avLst/>
          </a:prstGeom>
        </p:spPr>
      </p:pic>
      <p:sp>
        <p:nvSpPr>
          <p:cNvPr id="20" name="Tekstvak 19"/>
          <p:cNvSpPr txBox="1"/>
          <p:nvPr/>
        </p:nvSpPr>
        <p:spPr>
          <a:xfrm>
            <a:off x="1678648" y="2811581"/>
            <a:ext cx="7195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Veranderingen in omgeving en besef: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Demografische ontwikkelingen in de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regio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Van oudsher (zware) lichamelijke arbeid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Nuchtere West Friese mentaliteit en minder wens tot opereren bij patiënten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?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grpSp>
        <p:nvGrpSpPr>
          <p:cNvPr id="8" name="Groep 7"/>
          <p:cNvGrpSpPr/>
          <p:nvPr/>
        </p:nvGrpSpPr>
        <p:grpSpPr>
          <a:xfrm>
            <a:off x="395536" y="1376165"/>
            <a:ext cx="8478720" cy="1132367"/>
            <a:chOff x="395536" y="1376165"/>
            <a:chExt cx="8478720" cy="1132367"/>
          </a:xfrm>
        </p:grpSpPr>
        <p:sp>
          <p:nvSpPr>
            <p:cNvPr id="17" name="Tekstvak 16"/>
            <p:cNvSpPr txBox="1"/>
            <p:nvPr/>
          </p:nvSpPr>
          <p:spPr>
            <a:xfrm>
              <a:off x="1678648" y="1504404"/>
              <a:ext cx="71956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tamaran SemiBold" panose="00000700000000000000" pitchFamily="2" charset="0"/>
                </a:rPr>
                <a:t>Fundament: </a:t>
              </a:r>
            </a:p>
            <a:p>
              <a:r>
                <a:rPr lang="nl-N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tamaran SemiBold" panose="00000700000000000000" pitchFamily="2" charset="0"/>
                </a:rPr>
                <a:t>S</a:t>
              </a:r>
              <a:r>
                <a:rPr lang="nl-NL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tamaran SemiBold" panose="00000700000000000000" pitchFamily="2" charset="0"/>
                </a:rPr>
                <a:t>amenwerking orthopeden- anesthesiologen: </a:t>
              </a:r>
              <a:r>
                <a:rPr lang="nl-NL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tamaran SemiBold" panose="00000700000000000000" pitchFamily="2" charset="0"/>
                </a:rPr>
                <a:t>p</a:t>
              </a:r>
              <a:r>
                <a:rPr lang="nl-NL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cs typeface="Catamaran SemiBold" panose="00000700000000000000" pitchFamily="2" charset="0"/>
                </a:rPr>
                <a:t>rothesiologie en “snel op de been”</a:t>
              </a:r>
              <a:endPara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endParaRPr>
            </a:p>
          </p:txBody>
        </p:sp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76165"/>
              <a:ext cx="1221238" cy="1132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87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1979712" y="1596292"/>
            <a:ext cx="6768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Van prothesiologie naar minimaal invasieve behandeling:</a:t>
            </a:r>
          </a:p>
          <a:p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2020: Geniculaire zenuwbehandeling bij gonartrose</a:t>
            </a: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2022: PENG blok met RF bij coxartrose</a:t>
            </a: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2023: 3-taks RF sensibele schouderdenervatie bij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omartrose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2024: .. .. ..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96292"/>
            <a:ext cx="1639069" cy="1639069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683568" y="88344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Dijklander Ziekenhuis: “Center of Expertise </a:t>
            </a:r>
            <a:r>
              <a:rPr lang="nl-NL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nl-NL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ijnbehandeling bij Artrose”</a:t>
            </a:r>
            <a:endParaRPr lang="nl-NL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Forces Consortium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611560" y="1203598"/>
            <a:ext cx="807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Doelstellingen: </a:t>
            </a:r>
          </a:p>
        </p:txBody>
      </p:sp>
      <p:sp>
        <p:nvSpPr>
          <p:cNvPr id="9" name="Rechthoek 8"/>
          <p:cNvSpPr/>
          <p:nvPr/>
        </p:nvSpPr>
        <p:spPr>
          <a:xfrm>
            <a:off x="611560" y="170765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samen optrekken in data verzameling (o.a. PROMS) 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611560" y="2471286"/>
            <a:ext cx="741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Effectiviteit op grotere schaal onderzoeken van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genicularis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, PENG en sensibele schouderdenervatie bij gon- cox- en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omartrose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(wetenschap)</a:t>
            </a:r>
          </a:p>
        </p:txBody>
      </p:sp>
      <p:sp>
        <p:nvSpPr>
          <p:cNvPr id="11" name="Rechthoek 10"/>
          <p:cNvSpPr/>
          <p:nvPr/>
        </p:nvSpPr>
        <p:spPr>
          <a:xfrm>
            <a:off x="613925" y="313852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Voorkomen dat vergoeding een issue wordt…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611560" y="2067694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Kwaliteit van artrosezorg binnen pijngeneeskunde monitoren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483278" y="581980"/>
            <a:ext cx="217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Oprichting: mei 2023</a:t>
            </a:r>
          </a:p>
        </p:txBody>
      </p:sp>
    </p:spTree>
    <p:extLst>
      <p:ext uri="{BB962C8B-B14F-4D97-AF65-F5344CB8AC3E}">
        <p14:creationId xmlns:p14="http://schemas.microsoft.com/office/powerpoint/2010/main" val="40754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Forces Consortium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483278" y="581980"/>
            <a:ext cx="2177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Oprichting: mei 2023</a:t>
            </a: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537" y="1087808"/>
            <a:ext cx="2702279" cy="3201641"/>
          </a:xfrm>
          <a:prstGeom prst="rect">
            <a:avLst/>
          </a:prstGeom>
        </p:spPr>
      </p:pic>
      <p:sp>
        <p:nvSpPr>
          <p:cNvPr id="15" name="Ovaal 14"/>
          <p:cNvSpPr/>
          <p:nvPr/>
        </p:nvSpPr>
        <p:spPr>
          <a:xfrm>
            <a:off x="1828224" y="276528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16" name="Rechthoek 15"/>
          <p:cNvSpPr/>
          <p:nvPr/>
        </p:nvSpPr>
        <p:spPr>
          <a:xfrm>
            <a:off x="1785393" y="268862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5</a:t>
            </a:r>
            <a:endParaRPr lang="nl-NL" b="1" dirty="0"/>
          </a:p>
        </p:txBody>
      </p:sp>
      <p:sp>
        <p:nvSpPr>
          <p:cNvPr id="17" name="Ovaal 16"/>
          <p:cNvSpPr/>
          <p:nvPr/>
        </p:nvSpPr>
        <p:spPr>
          <a:xfrm>
            <a:off x="1945233" y="3742120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18" name="Rechthoek 17"/>
          <p:cNvSpPr/>
          <p:nvPr/>
        </p:nvSpPr>
        <p:spPr>
          <a:xfrm>
            <a:off x="1902402" y="366546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6</a:t>
            </a:r>
            <a:endParaRPr lang="nl-NL" b="1" dirty="0"/>
          </a:p>
        </p:txBody>
      </p:sp>
      <p:sp>
        <p:nvSpPr>
          <p:cNvPr id="19" name="Ovaal 18"/>
          <p:cNvSpPr/>
          <p:nvPr/>
        </p:nvSpPr>
        <p:spPr>
          <a:xfrm>
            <a:off x="1837221" y="3917791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20" name="Rechthoek 19"/>
          <p:cNvSpPr/>
          <p:nvPr/>
        </p:nvSpPr>
        <p:spPr>
          <a:xfrm>
            <a:off x="1794390" y="384113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7</a:t>
            </a:r>
            <a:endParaRPr lang="nl-NL" b="1" dirty="0"/>
          </a:p>
        </p:txBody>
      </p:sp>
      <p:sp>
        <p:nvSpPr>
          <p:cNvPr id="21" name="Ovaal 20"/>
          <p:cNvSpPr/>
          <p:nvPr/>
        </p:nvSpPr>
        <p:spPr>
          <a:xfrm>
            <a:off x="1952823" y="260776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5</a:t>
            </a:r>
            <a:endParaRPr lang="nl-NL" b="1" dirty="0"/>
          </a:p>
        </p:txBody>
      </p:sp>
      <p:sp>
        <p:nvSpPr>
          <p:cNvPr id="22" name="Rechthoek 21"/>
          <p:cNvSpPr/>
          <p:nvPr/>
        </p:nvSpPr>
        <p:spPr>
          <a:xfrm>
            <a:off x="1945233" y="255347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8</a:t>
            </a:r>
            <a:endParaRPr lang="nl-NL" b="1" dirty="0"/>
          </a:p>
        </p:txBody>
      </p:sp>
      <p:sp>
        <p:nvSpPr>
          <p:cNvPr id="23" name="Ovaal 22"/>
          <p:cNvSpPr/>
          <p:nvPr/>
        </p:nvSpPr>
        <p:spPr>
          <a:xfrm>
            <a:off x="2222076" y="2308368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24" name="Rechthoek 23"/>
          <p:cNvSpPr/>
          <p:nvPr/>
        </p:nvSpPr>
        <p:spPr>
          <a:xfrm>
            <a:off x="2213085" y="223843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9</a:t>
            </a:r>
            <a:endParaRPr lang="nl-NL" b="1" dirty="0"/>
          </a:p>
        </p:txBody>
      </p:sp>
      <p:sp>
        <p:nvSpPr>
          <p:cNvPr id="25" name="Ovaal 24"/>
          <p:cNvSpPr/>
          <p:nvPr/>
        </p:nvSpPr>
        <p:spPr>
          <a:xfrm>
            <a:off x="1752870" y="2519615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dirty="0"/>
              <a:t>5</a:t>
            </a:r>
            <a:endParaRPr lang="nl-NL" b="1" dirty="0"/>
          </a:p>
        </p:txBody>
      </p:sp>
      <p:sp>
        <p:nvSpPr>
          <p:cNvPr id="26" name="Rechthoek 25"/>
          <p:cNvSpPr/>
          <p:nvPr/>
        </p:nvSpPr>
        <p:spPr>
          <a:xfrm>
            <a:off x="1654892" y="2454454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10</a:t>
            </a:r>
            <a:endParaRPr lang="nl-NL" b="1" dirty="0"/>
          </a:p>
        </p:txBody>
      </p:sp>
      <p:sp>
        <p:nvSpPr>
          <p:cNvPr id="27" name="Ovaal 26"/>
          <p:cNvSpPr/>
          <p:nvPr/>
        </p:nvSpPr>
        <p:spPr>
          <a:xfrm>
            <a:off x="980107" y="212370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28" name="Rechthoek 27"/>
          <p:cNvSpPr/>
          <p:nvPr/>
        </p:nvSpPr>
        <p:spPr>
          <a:xfrm>
            <a:off x="878767" y="204704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11</a:t>
            </a:r>
            <a:endParaRPr lang="nl-NL" b="1" dirty="0"/>
          </a:p>
        </p:txBody>
      </p:sp>
      <p:sp>
        <p:nvSpPr>
          <p:cNvPr id="29" name="Ovaal 28"/>
          <p:cNvSpPr/>
          <p:nvPr/>
        </p:nvSpPr>
        <p:spPr>
          <a:xfrm>
            <a:off x="816121" y="260776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30" name="Rechthoek 29"/>
          <p:cNvSpPr/>
          <p:nvPr/>
        </p:nvSpPr>
        <p:spPr>
          <a:xfrm>
            <a:off x="734751" y="2553471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12</a:t>
            </a:r>
            <a:endParaRPr lang="nl-NL" b="1" dirty="0"/>
          </a:p>
        </p:txBody>
      </p:sp>
      <p:pic>
        <p:nvPicPr>
          <p:cNvPr id="31" name="Afbeelding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44532"/>
            <a:ext cx="1143986" cy="502516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87837"/>
            <a:ext cx="1981200" cy="39014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106869"/>
            <a:ext cx="1143986" cy="571993"/>
          </a:xfrm>
          <a:prstGeom prst="rect">
            <a:avLst/>
          </a:prstGeom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95" y="2736180"/>
            <a:ext cx="1588545" cy="411634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472" y="3220159"/>
            <a:ext cx="1966576" cy="503719"/>
          </a:xfrm>
          <a:prstGeom prst="rect">
            <a:avLst/>
          </a:prstGeom>
        </p:spPr>
      </p:pic>
      <p:pic>
        <p:nvPicPr>
          <p:cNvPr id="35" name="Afbeelding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95" y="3769589"/>
            <a:ext cx="1969453" cy="481059"/>
          </a:xfrm>
          <a:prstGeom prst="rect">
            <a:avLst/>
          </a:prstGeom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70" y="1087837"/>
            <a:ext cx="1363861" cy="564913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41" y="1731950"/>
            <a:ext cx="1363861" cy="920958"/>
          </a:xfrm>
          <a:prstGeom prst="rect">
            <a:avLst/>
          </a:prstGeom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019" y="1613955"/>
            <a:ext cx="977665" cy="962507"/>
          </a:xfrm>
          <a:prstGeom prst="rect">
            <a:avLst/>
          </a:prstGeom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573" y="2649080"/>
            <a:ext cx="977111" cy="887639"/>
          </a:xfrm>
          <a:prstGeom prst="rect">
            <a:avLst/>
          </a:prstGeom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56" y="2735639"/>
            <a:ext cx="1570234" cy="762000"/>
          </a:xfrm>
          <a:prstGeom prst="rect">
            <a:avLst/>
          </a:prstGeom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41" y="3580370"/>
            <a:ext cx="2114550" cy="571500"/>
          </a:xfrm>
          <a:prstGeom prst="rect">
            <a:avLst/>
          </a:prstGeom>
        </p:spPr>
      </p:pic>
      <p:sp>
        <p:nvSpPr>
          <p:cNvPr id="42" name="Ovaal 41"/>
          <p:cNvSpPr/>
          <p:nvPr/>
        </p:nvSpPr>
        <p:spPr>
          <a:xfrm>
            <a:off x="1016316" y="257646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/>
              <a:t>5</a:t>
            </a:r>
            <a:endParaRPr lang="nl-NL" b="1" dirty="0"/>
          </a:p>
        </p:txBody>
      </p:sp>
      <p:sp>
        <p:nvSpPr>
          <p:cNvPr id="43" name="Rechthoek 42"/>
          <p:cNvSpPr/>
          <p:nvPr/>
        </p:nvSpPr>
        <p:spPr>
          <a:xfrm>
            <a:off x="914976" y="2499808"/>
            <a:ext cx="418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13</a:t>
            </a:r>
            <a:endParaRPr lang="nl-NL" b="1" dirty="0"/>
          </a:p>
        </p:txBody>
      </p:sp>
      <p:pic>
        <p:nvPicPr>
          <p:cNvPr id="46" name="Afbeelding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47" y="1087837"/>
            <a:ext cx="2025137" cy="433395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33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Sensibele gewrichtsdenervatie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xmlns="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516" y="654905"/>
            <a:ext cx="1191034" cy="5004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Knie 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55314"/>
            <a:ext cx="1573069" cy="2467302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xmlns="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459568" y="627534"/>
            <a:ext cx="1707311" cy="52778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Heup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329" y="1155314"/>
            <a:ext cx="1884631" cy="2503116"/>
          </a:xfrm>
          <a:prstGeom prst="rect">
            <a:avLst/>
          </a:prstGeom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xmlns="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499992" y="627534"/>
            <a:ext cx="1728192" cy="72512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Schouder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41184"/>
            <a:ext cx="2111853" cy="1310274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451458"/>
            <a:ext cx="2111853" cy="1332208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845" y="1136717"/>
            <a:ext cx="2182478" cy="1335546"/>
          </a:xfrm>
          <a:prstGeom prst="rect">
            <a:avLst/>
          </a:prstGeom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xmlns="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516" y="3964534"/>
            <a:ext cx="6299748" cy="5004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Sensibele eindtakjes, dicht bij het gewricht </a:t>
            </a:r>
            <a:endParaRPr lang="nl-NL" sz="26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27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4" grpId="0" build="p"/>
      <p:bldP spid="22" grpId="0" build="p"/>
      <p:bldP spid="1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 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4972584" y="1362020"/>
            <a:ext cx="2740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Allemaal afstammend van: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5004434" y="173519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. femoralis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004434" y="213429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.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obturatorius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04434" y="2503626"/>
            <a:ext cx="3816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.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i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schiadicus (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peroneus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communis)</a:t>
            </a:r>
          </a:p>
        </p:txBody>
      </p:sp>
      <p:pic>
        <p:nvPicPr>
          <p:cNvPr id="27" name="Tijdelijke aanduiding voor inhoud 4">
            <a:extLst>
              <a:ext uri="{FF2B5EF4-FFF2-40B4-BE49-F238E27FC236}">
                <a16:creationId xmlns="" xmlns:a16="http://schemas.microsoft.com/office/drawing/2014/main" id="{20569ED5-2CFF-46CD-A456-774F958C911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7"/>
          <a:stretch>
            <a:fillRect/>
          </a:stretch>
        </p:blipFill>
        <p:spPr>
          <a:xfrm>
            <a:off x="611560" y="1419622"/>
            <a:ext cx="4106036" cy="170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Disclosures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11560" y="1317997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Niets te melden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xmlns="" id="{A479832C-7A36-B985-F528-44564B1E993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8516" y="1063229"/>
            <a:ext cx="1191034" cy="500409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2600" dirty="0" smtClean="0">
                <a:latin typeface="Calibri" panose="020F0502020204030204" pitchFamily="34" charset="0"/>
              </a:rPr>
              <a:t>Knie </a:t>
            </a:r>
            <a:endParaRPr lang="nl-NL" sz="2600" dirty="0">
              <a:latin typeface="Calibri" panose="020F0502020204030204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51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4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 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67043" y="1006571"/>
            <a:ext cx="36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“Het” </a:t>
            </a:r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genicularis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blok: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367043" y="1400663"/>
            <a:ext cx="3308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enicularis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lateralis superior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367043" y="175020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enicularis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medialis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superior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367043" y="213379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enicularis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medialis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inferior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20" name="Tekstvak 19"/>
          <p:cNvSpPr txBox="1"/>
          <p:nvPr/>
        </p:nvSpPr>
        <p:spPr>
          <a:xfrm>
            <a:off x="4189154" y="223982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.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infrapatellaris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192011" y="262527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Recurrens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fibularis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192014" y="2989776"/>
            <a:ext cx="3459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Zenuw naar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vastus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intermedius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189152" y="3347299"/>
            <a:ext cx="3243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Zenuw naar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vastus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lateralis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4192012" y="3684365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Zenuw naar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vastus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medialis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09979" y="1367436"/>
            <a:ext cx="3297424" cy="11909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Tekstvak 27"/>
          <p:cNvSpPr txBox="1"/>
          <p:nvPr/>
        </p:nvSpPr>
        <p:spPr>
          <a:xfrm>
            <a:off x="4166776" y="1842378"/>
            <a:ext cx="4437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&gt;3 takken kan helpen, maar niet altijd beter</a:t>
            </a:r>
          </a:p>
        </p:txBody>
      </p:sp>
      <p:sp>
        <p:nvSpPr>
          <p:cNvPr id="29" name="Tekstvak 28"/>
          <p:cNvSpPr txBox="1"/>
          <p:nvPr/>
        </p:nvSpPr>
        <p:spPr>
          <a:xfrm>
            <a:off x="4183499" y="400962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Popliteale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plexus</a:t>
            </a:r>
          </a:p>
        </p:txBody>
      </p:sp>
    </p:spTree>
    <p:extLst>
      <p:ext uri="{BB962C8B-B14F-4D97-AF65-F5344CB8AC3E}">
        <p14:creationId xmlns:p14="http://schemas.microsoft.com/office/powerpoint/2010/main" val="316199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14" grpId="0"/>
      <p:bldP spid="15" grpId="0"/>
      <p:bldP spid="22" grpId="0"/>
      <p:bldP spid="2" grpId="0" animBg="1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15566"/>
            <a:ext cx="4822392" cy="3219024"/>
          </a:xfrm>
          <a:prstGeom prst="rect">
            <a:avLst/>
          </a:prstGeom>
        </p:spPr>
      </p:pic>
      <p:pic>
        <p:nvPicPr>
          <p:cNvPr id="11" name="Tijdelijke aanduiding voor inhoud 7"/>
          <p:cNvPicPr>
            <a:picLocks noGrp="1" noChangeAspect="1"/>
          </p:cNvPicPr>
          <p:nvPr>
            <p:ph sz="half" idx="4294967295"/>
          </p:nvPr>
        </p:nvPicPr>
        <p:blipFill>
          <a:blip r:embed="rId8"/>
          <a:stretch>
            <a:fillRect/>
          </a:stretch>
        </p:blipFill>
        <p:spPr>
          <a:xfrm>
            <a:off x="4929896" y="909966"/>
            <a:ext cx="4047732" cy="322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1563638"/>
            <a:ext cx="3974842" cy="230425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344079" y="1144510"/>
            <a:ext cx="36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“In de boeken”</a:t>
            </a: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66" y="1563638"/>
            <a:ext cx="2403763" cy="2304255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4333866" y="1144510"/>
            <a:ext cx="36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“In het Dijklander” </a:t>
            </a:r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29" y="1563638"/>
            <a:ext cx="215485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6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344079" y="1144510"/>
            <a:ext cx="36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Valgus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stand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796136" y="1144510"/>
            <a:ext cx="12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Obees</a:t>
            </a:r>
            <a:endParaRPr lang="nl-NL" b="1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336684" y="762258"/>
            <a:ext cx="3687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Uitdagingen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84633"/>
            <a:ext cx="2951707" cy="192322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219" y="1584634"/>
            <a:ext cx="2006275" cy="192322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88" y="1584633"/>
            <a:ext cx="2547212" cy="192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7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4509" y="1968544"/>
            <a:ext cx="969644" cy="1026356"/>
          </a:xfrm>
          <a:prstGeom prst="rect">
            <a:avLst/>
          </a:prstGeom>
        </p:spPr>
      </p:pic>
      <p:sp>
        <p:nvSpPr>
          <p:cNvPr id="15" name="Tijdelijke aanduiding voor tekst 5"/>
          <p:cNvSpPr txBox="1">
            <a:spLocks/>
          </p:cNvSpPr>
          <p:nvPr/>
        </p:nvSpPr>
        <p:spPr>
          <a:xfrm>
            <a:off x="3979021" y="2121657"/>
            <a:ext cx="1996593" cy="6634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 smtClean="0">
                <a:latin typeface="+mn-lt"/>
              </a:rPr>
              <a:t>(60) 80-90</a:t>
            </a:r>
            <a:r>
              <a:rPr lang="nl-NL" sz="1800" dirty="0" smtClean="0">
                <a:latin typeface="+mn-lt"/>
                <a:sym typeface="Wingdings" panose="05000000000000000000" pitchFamily="2" charset="2"/>
              </a:rPr>
              <a:t> </a:t>
            </a:r>
            <a:r>
              <a:rPr lang="nl-NL" sz="1800" dirty="0">
                <a:latin typeface="+mn-lt"/>
                <a:sym typeface="Wingdings" panose="05000000000000000000" pitchFamily="2" charset="2"/>
              </a:rPr>
              <a:t>°</a:t>
            </a:r>
            <a:r>
              <a:rPr lang="nl-NL" sz="1800" dirty="0" err="1" smtClean="0">
                <a:latin typeface="+mn-lt"/>
                <a:sym typeface="Wingdings" panose="05000000000000000000" pitchFamily="2" charset="2"/>
              </a:rPr>
              <a:t>Celcius</a:t>
            </a:r>
            <a:endParaRPr lang="nl-NL" sz="1800" dirty="0" smtClean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dirty="0" smtClean="0">
                <a:latin typeface="+mn-lt"/>
                <a:sym typeface="Wingdings" panose="05000000000000000000" pitchFamily="2" charset="2"/>
              </a:rPr>
              <a:t>90-120 </a:t>
            </a:r>
            <a:r>
              <a:rPr lang="nl-NL" sz="1800" dirty="0">
                <a:latin typeface="+mn-lt"/>
                <a:sym typeface="Wingdings" panose="05000000000000000000" pitchFamily="2" charset="2"/>
              </a:rPr>
              <a:t>seconden</a:t>
            </a:r>
          </a:p>
          <a:p>
            <a:pPr marL="0" indent="0">
              <a:buNone/>
            </a:pPr>
            <a:endParaRPr lang="nl-NL" sz="1800" dirty="0"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1143" y="1963517"/>
            <a:ext cx="943218" cy="1036410"/>
          </a:xfrm>
          <a:prstGeom prst="rect">
            <a:avLst/>
          </a:prstGeom>
        </p:spPr>
      </p:pic>
      <p:sp>
        <p:nvSpPr>
          <p:cNvPr id="18" name="Tijdelijke aanduiding voor tekst 5"/>
          <p:cNvSpPr txBox="1">
            <a:spLocks/>
          </p:cNvSpPr>
          <p:nvPr/>
        </p:nvSpPr>
        <p:spPr>
          <a:xfrm>
            <a:off x="7242770" y="2043639"/>
            <a:ext cx="1793726" cy="7585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 smtClean="0">
                <a:latin typeface="+mn-lt"/>
              </a:rPr>
              <a:t>Fenol 6-10%</a:t>
            </a:r>
            <a:endParaRPr lang="nl-NL" sz="1800" dirty="0" smtClean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sz="1800" dirty="0" smtClean="0">
                <a:latin typeface="+mn-lt"/>
                <a:sym typeface="Wingdings" panose="05000000000000000000" pitchFamily="2" charset="2"/>
              </a:rPr>
              <a:t>Alcohol &gt; 50%</a:t>
            </a:r>
            <a:endParaRPr lang="nl-NL" sz="1800" dirty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19" name="Tijdelijke aanduiding voor tekst 5"/>
          <p:cNvSpPr txBox="1">
            <a:spLocks/>
          </p:cNvSpPr>
          <p:nvPr/>
        </p:nvSpPr>
        <p:spPr>
          <a:xfrm>
            <a:off x="2699792" y="1448554"/>
            <a:ext cx="2664296" cy="37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800" b="1" dirty="0" smtClean="0">
                <a:latin typeface="+mn-lt"/>
              </a:rPr>
              <a:t>Radiofrequente stroom </a:t>
            </a:r>
            <a:endParaRPr lang="nl-NL" sz="1800" b="1" dirty="0">
              <a:latin typeface="+mn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l-NL" sz="18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0" name="Tijdelijke aanduiding voor tekst 5"/>
          <p:cNvSpPr txBox="1">
            <a:spLocks/>
          </p:cNvSpPr>
          <p:nvPr/>
        </p:nvSpPr>
        <p:spPr>
          <a:xfrm>
            <a:off x="6156176" y="1448554"/>
            <a:ext cx="1152128" cy="37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 smtClean="0">
                <a:latin typeface="+mn-lt"/>
              </a:rPr>
              <a:t>Chemisch</a:t>
            </a:r>
            <a:endParaRPr lang="nl-NL" sz="1800" b="1" dirty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2" name="Tijdelijke aanduiding voor tekst 5"/>
          <p:cNvSpPr txBox="1">
            <a:spLocks/>
          </p:cNvSpPr>
          <p:nvPr/>
        </p:nvSpPr>
        <p:spPr>
          <a:xfrm>
            <a:off x="3999403" y="2745040"/>
            <a:ext cx="2304256" cy="939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 smtClean="0">
                <a:latin typeface="+mn-lt"/>
              </a:rPr>
              <a:t>PRF, CRF, RF (</a:t>
            </a:r>
            <a:r>
              <a:rPr lang="nl-NL" sz="1800" dirty="0" err="1" smtClean="0">
                <a:latin typeface="+mn-lt"/>
              </a:rPr>
              <a:t>monopolair</a:t>
            </a:r>
            <a:r>
              <a:rPr lang="nl-NL" sz="1800" dirty="0" smtClean="0">
                <a:latin typeface="+mn-lt"/>
              </a:rPr>
              <a:t>, bipolair, </a:t>
            </a:r>
            <a:r>
              <a:rPr lang="nl-NL" sz="1800" dirty="0" err="1" smtClean="0">
                <a:latin typeface="+mn-lt"/>
              </a:rPr>
              <a:t>palisade</a:t>
            </a:r>
            <a:r>
              <a:rPr lang="nl-NL" sz="1800" dirty="0" smtClean="0">
                <a:latin typeface="+mn-lt"/>
              </a:rPr>
              <a:t>)</a:t>
            </a:r>
            <a:endParaRPr lang="nl-NL" sz="1800" dirty="0">
              <a:latin typeface="+mn-lt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nl-NL" sz="18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3" name="Tijdelijke aanduiding voor tekst 5"/>
          <p:cNvSpPr txBox="1">
            <a:spLocks/>
          </p:cNvSpPr>
          <p:nvPr/>
        </p:nvSpPr>
        <p:spPr>
          <a:xfrm>
            <a:off x="547548" y="1448553"/>
            <a:ext cx="2152244" cy="37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 dirty="0" smtClean="0">
                <a:latin typeface="+mn-lt"/>
              </a:rPr>
              <a:t>Lokaal anestheticum</a:t>
            </a:r>
            <a:endParaRPr lang="nl-NL" sz="1800" b="1" dirty="0">
              <a:latin typeface="+mn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l-NL" sz="1800" b="1" dirty="0">
              <a:latin typeface="+mn-lt"/>
              <a:sym typeface="Wingdings" panose="05000000000000000000" pitchFamily="2" charset="2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09" y="1968544"/>
            <a:ext cx="967370" cy="1026356"/>
          </a:xfrm>
          <a:prstGeom prst="rect">
            <a:avLst/>
          </a:prstGeom>
        </p:spPr>
      </p:pic>
      <p:sp>
        <p:nvSpPr>
          <p:cNvPr id="24" name="Tijdelijke aanduiding voor tekst 5"/>
          <p:cNvSpPr txBox="1">
            <a:spLocks/>
          </p:cNvSpPr>
          <p:nvPr/>
        </p:nvSpPr>
        <p:spPr>
          <a:xfrm>
            <a:off x="619526" y="3992277"/>
            <a:ext cx="916875" cy="370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 smtClean="0">
                <a:latin typeface="+mn-lt"/>
                <a:sym typeface="Wingdings" panose="05000000000000000000" pitchFamily="2" charset="2"/>
              </a:rPr>
              <a:t>Uren</a:t>
            </a:r>
            <a:endParaRPr lang="nl-NL" sz="1800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5" name="Tijdelijke aanduiding voor tekst 5"/>
          <p:cNvSpPr txBox="1">
            <a:spLocks/>
          </p:cNvSpPr>
          <p:nvPr/>
        </p:nvSpPr>
        <p:spPr>
          <a:xfrm>
            <a:off x="2915816" y="3993621"/>
            <a:ext cx="1848680" cy="480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dirty="0" smtClean="0">
                <a:latin typeface="+mn-lt"/>
                <a:sym typeface="Wingdings" panose="05000000000000000000" pitchFamily="2" charset="2"/>
              </a:rPr>
              <a:t>Weken/maanden</a:t>
            </a:r>
            <a:endParaRPr lang="nl-NL" sz="1800" dirty="0">
              <a:latin typeface="+mn-lt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7656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knie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131840" y="1179996"/>
            <a:ext cx="28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p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eroneus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communis!</a:t>
            </a:r>
          </a:p>
        </p:txBody>
      </p:sp>
      <p:pic>
        <p:nvPicPr>
          <p:cNvPr id="9" name="Tijdelijke aanduiding voor inhoud 4"/>
          <p:cNvPicPr>
            <a:picLocks noGrp="1" noChangeAspect="1"/>
          </p:cNvPicPr>
          <p:nvPr>
            <p:ph sz="half" idx="429496729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35646"/>
            <a:ext cx="2498296" cy="242998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652" y="1635646"/>
            <a:ext cx="2666488" cy="242467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23528" y="1185309"/>
            <a:ext cx="288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Laterale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inferior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zenuw?</a:t>
            </a:r>
          </a:p>
        </p:txBody>
      </p:sp>
      <p:pic>
        <p:nvPicPr>
          <p:cNvPr id="11" name="Tijdelijke aanduiding voor inhoud 7"/>
          <p:cNvPicPr>
            <a:picLocks noGrp="1" noChangeAspect="1"/>
          </p:cNvPicPr>
          <p:nvPr>
            <p:ph sz="half" idx="1"/>
          </p:nvPr>
        </p:nvPicPr>
        <p:blipFill>
          <a:blip r:embed="rId9"/>
          <a:stretch>
            <a:fillRect/>
          </a:stretch>
        </p:blipFill>
        <p:spPr>
          <a:xfrm>
            <a:off x="5915968" y="1635646"/>
            <a:ext cx="2917219" cy="2429983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030979" y="11799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r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ecurrens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fibularis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942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Knie: </a:t>
            </a:r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evidence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474939" y="2418305"/>
            <a:ext cx="423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Reviews: minder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pijn en betere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functie in 30-74%,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effect houdt gemiddeld 3-6 maanden aan </a:t>
            </a:r>
            <a:r>
              <a:rPr lang="nl-NL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1-4</a:t>
            </a:r>
            <a:endParaRPr lang="nl-NL" baseline="30000" dirty="0">
              <a:solidFill>
                <a:schemeClr val="tx1">
                  <a:lumMod val="65000"/>
                  <a:lumOff val="35000"/>
                </a:schemeClr>
              </a:solidFill>
              <a:cs typeface="Catamaran" panose="000005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Nauwelijks complicaties beschreven.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cs typeface="Catamaran" panose="00000500000000000000" pitchFamily="2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2117691" y="4649058"/>
            <a:ext cx="51370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1. Zhang 2020 2.Jamison 2018 3.Liu </a:t>
            </a:r>
            <a:r>
              <a:rPr lang="nl-N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2022 4.Vanneste 2024 5. Rong </a:t>
            </a:r>
            <a:r>
              <a:rPr lang="nl-NL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Jie</a:t>
            </a:r>
            <a:r>
              <a:rPr lang="nl-N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 </a:t>
            </a:r>
            <a:r>
              <a:rPr lang="nl-NL" sz="1100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Tay</a:t>
            </a:r>
            <a:r>
              <a:rPr lang="nl-NL" sz="11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 2024</a:t>
            </a:r>
            <a:endParaRPr lang="nl-NL" sz="1100" dirty="0">
              <a:solidFill>
                <a:schemeClr val="tx1">
                  <a:lumMod val="65000"/>
                  <a:lumOff val="35000"/>
                </a:schemeClr>
              </a:solidFill>
              <a:cs typeface="Catamaran" panose="00000500000000000000" pitchFamily="2" charset="0"/>
            </a:endParaRPr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325661"/>
            <a:ext cx="969644" cy="969644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22809" y="1295552"/>
            <a:ext cx="999753" cy="999753"/>
          </a:xfrm>
          <a:prstGeom prst="rect">
            <a:avLst/>
          </a:prstGeom>
        </p:spPr>
      </p:pic>
      <p:sp>
        <p:nvSpPr>
          <p:cNvPr id="19" name="Tijdelijke aanduiding voor tekst 5"/>
          <p:cNvSpPr txBox="1">
            <a:spLocks/>
          </p:cNvSpPr>
          <p:nvPr/>
        </p:nvSpPr>
        <p:spPr>
          <a:xfrm>
            <a:off x="323528" y="892173"/>
            <a:ext cx="2664296" cy="37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800" b="1" dirty="0" smtClean="0">
                <a:latin typeface="+mn-lt"/>
              </a:rPr>
              <a:t>Radiofrequente stroom </a:t>
            </a:r>
            <a:endParaRPr lang="nl-NL" sz="1800" b="1" dirty="0">
              <a:latin typeface="+mn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l-NL" sz="18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0" name="Tijdelijke aanduiding voor tekst 5"/>
          <p:cNvSpPr txBox="1">
            <a:spLocks/>
          </p:cNvSpPr>
          <p:nvPr/>
        </p:nvSpPr>
        <p:spPr>
          <a:xfrm>
            <a:off x="4090538" y="889927"/>
            <a:ext cx="2664296" cy="37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800" b="1" dirty="0" smtClean="0">
                <a:latin typeface="+mn-lt"/>
              </a:rPr>
              <a:t>Chemisch</a:t>
            </a:r>
            <a:endParaRPr lang="nl-NL" sz="1800" b="1" dirty="0">
              <a:latin typeface="+mn-lt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endParaRPr lang="nl-NL" sz="1800" b="1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4878695" y="2377600"/>
            <a:ext cx="42301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Review: 192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pt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, minder pijn, verbetering op PGIC, betere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QoL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 (WOMAC), na 1-12 maanden</a:t>
            </a:r>
            <a:r>
              <a:rPr lang="nl-NL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5</a:t>
            </a:r>
            <a:endParaRPr lang="nl-NL" baseline="30000" dirty="0">
              <a:solidFill>
                <a:schemeClr val="tx1">
                  <a:lumMod val="65000"/>
                  <a:lumOff val="35000"/>
                </a:schemeClr>
              </a:solidFill>
              <a:cs typeface="Catamaran" panose="000005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cs typeface="Catamaran" panose="00000500000000000000" pitchFamily="2" charset="0"/>
              </a:rPr>
              <a:t>Nauwelijks complicaties beschreven, vergelijkbaar met RF.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cs typeface="Catamaran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49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heup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7"/>
          <a:srcRect l="13038" t="14023" r="3607" b="13588"/>
          <a:stretch/>
        </p:blipFill>
        <p:spPr>
          <a:xfrm>
            <a:off x="2114649" y="802163"/>
            <a:ext cx="4914702" cy="341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7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heup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5896" y="1203598"/>
            <a:ext cx="4266417" cy="258553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584" y="1203598"/>
            <a:ext cx="2016224" cy="25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Vraag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11560" y="1317997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Wie weet niet wat een sensorische gewrichtsdenervatie  inhoudt?  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43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heup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63" y="1028312"/>
            <a:ext cx="2916056" cy="21870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095" y="1028312"/>
            <a:ext cx="2914478" cy="2184974"/>
          </a:xfrm>
          <a:prstGeom prst="rect">
            <a:avLst/>
          </a:prstGeom>
        </p:spPr>
      </p:pic>
      <p:sp>
        <p:nvSpPr>
          <p:cNvPr id="10" name="Rechthoek 9"/>
          <p:cNvSpPr/>
          <p:nvPr/>
        </p:nvSpPr>
        <p:spPr>
          <a:xfrm>
            <a:off x="611560" y="3240498"/>
            <a:ext cx="3600400" cy="37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N=20, heupfractuur</a:t>
            </a: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,  0 complicaties</a:t>
            </a:r>
            <a:endParaRPr lang="nl-NL" sz="1600" u="none" strike="noStrike" dirty="0">
              <a:solidFill>
                <a:srgbClr val="595959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6335688" y="4633816"/>
            <a:ext cx="140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Kwun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Tung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2018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611560" y="3531058"/>
            <a:ext cx="6228201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NRS bewegen beter na 10 min, 1 en 5 dagen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dirty="0" smtClean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Heup flexie verdubbeld naar bijna 90 graden-&gt; 50% kon zitten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3 </a:t>
            </a:r>
            <a:r>
              <a:rPr lang="nl-NL" sz="1600" u="none" strike="noStrike" dirty="0" err="1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vd</a:t>
            </a: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20 konden lopen na 4 maanden </a:t>
            </a:r>
            <a:endParaRPr lang="nl-NL" sz="1600" u="none" strike="noStrike" dirty="0">
              <a:solidFill>
                <a:srgbClr val="595959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732240" y="2224207"/>
            <a:ext cx="2016224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Alcohol 100% (5 en 3 </a:t>
            </a:r>
            <a:r>
              <a:rPr lang="nl-NL" u="none" strike="noStrike" dirty="0" err="1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mL</a:t>
            </a:r>
            <a:r>
              <a:rPr lang="nl-NL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) na 2mL </a:t>
            </a:r>
            <a:r>
              <a:rPr lang="nl-NL" u="none" strike="noStrike" dirty="0" err="1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ropivacaine</a:t>
            </a:r>
            <a:r>
              <a:rPr lang="nl-NL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 1%</a:t>
            </a:r>
            <a:endParaRPr lang="nl-NL" u="none" strike="noStrike" dirty="0">
              <a:solidFill>
                <a:srgbClr val="595959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611560" y="655903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PENG 1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3699767" y="664525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PENG 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255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heup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635" y="1347614"/>
            <a:ext cx="8404023" cy="300049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4434973" y="4638639"/>
            <a:ext cx="33299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Regional</a:t>
            </a:r>
            <a:r>
              <a:rPr lang="nl-NL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nl-NL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Anesthesia</a:t>
            </a:r>
            <a:r>
              <a:rPr lang="nl-NL" sz="12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&amp; </a:t>
            </a:r>
            <a:r>
              <a:rPr lang="nl-NL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Pain</a:t>
            </a:r>
            <a:r>
              <a:rPr lang="nl-NL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Medicine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2019;</a:t>
            </a:r>
            <a:r>
              <a:rPr lang="nl-NL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44: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257</a:t>
            </a: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.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379803" y="855609"/>
            <a:ext cx="26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Alleen PENG 1 voldoende?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5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heup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09577"/>
            <a:ext cx="3769406" cy="2163707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4712587" y="4636120"/>
            <a:ext cx="304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Agnes </a:t>
            </a:r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Stogicza</a:t>
            </a:r>
            <a:r>
              <a:rPr lang="nl-NL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voor </a:t>
            </a:r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Pain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School 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International,</a:t>
            </a:r>
          </a:p>
          <a:p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Karaoglu 2024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80" y="1380219"/>
            <a:ext cx="2745102" cy="2161795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656089" y="3590841"/>
            <a:ext cx="2817193" cy="925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N=48 Cox artrose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u="none" strike="noStrike" dirty="0" smtClean="0">
                <a:solidFill>
                  <a:srgbClr val="595959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NRS, functie en fysieke kwaliteit van leven (SF-12, WOMAC)</a:t>
            </a:r>
            <a:endParaRPr lang="nl-NL" sz="1600" u="none" strike="noStrike" dirty="0">
              <a:solidFill>
                <a:srgbClr val="595959"/>
              </a:solidFill>
              <a:effectLst/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656089" y="687097"/>
            <a:ext cx="2763783" cy="641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dirty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Conventionele RF (80 graden, 90 sec) op 2 plekken</a:t>
            </a:r>
          </a:p>
        </p:txBody>
      </p:sp>
      <p:sp>
        <p:nvSpPr>
          <p:cNvPr id="13" name="Rechthoek 12"/>
          <p:cNvSpPr/>
          <p:nvPr/>
        </p:nvSpPr>
        <p:spPr>
          <a:xfrm>
            <a:off x="3851920" y="687097"/>
            <a:ext cx="2763783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600" dirty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Conventionele RF (80 graden, 90 sec) op </a:t>
            </a:r>
            <a:r>
              <a:rPr lang="nl-NL" sz="1600" dirty="0" smtClean="0">
                <a:solidFill>
                  <a:srgbClr val="595959"/>
                </a:solidFill>
                <a:latin typeface="Calibri" panose="020F0502020204030204" pitchFamily="34" charset="0"/>
                <a:ea typeface="Arial" panose="020B0604020202020204" pitchFamily="34" charset="0"/>
              </a:rPr>
              <a:t>4 plekken (PENG 1)</a:t>
            </a:r>
            <a:endParaRPr lang="nl-NL" sz="1600" dirty="0">
              <a:solidFill>
                <a:srgbClr val="595959"/>
              </a:solidFill>
              <a:latin typeface="Calibri" panose="020F050202020403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schouder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2" y="732135"/>
            <a:ext cx="5149080" cy="3781291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5940152" y="1491630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uprascapularis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ubscapularis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a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xillaris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p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ectoralis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lateralis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5922581" y="823019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Betrokken zenuwen bij GH gewricht:</a:t>
            </a:r>
          </a:p>
        </p:txBody>
      </p:sp>
    </p:spTree>
    <p:extLst>
      <p:ext uri="{BB962C8B-B14F-4D97-AF65-F5344CB8AC3E}">
        <p14:creationId xmlns:p14="http://schemas.microsoft.com/office/powerpoint/2010/main" val="223045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schouder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23527" y="823019"/>
            <a:ext cx="691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Modified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SHAC blok (methode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Gallucio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): stap 1 SHAC (anterieure kapsel) 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608" y="1192351"/>
            <a:ext cx="1510520" cy="312813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2715" y="1192351"/>
            <a:ext cx="1577237" cy="312813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 rot="-3060000">
            <a:off x="2941447" y="2256248"/>
            <a:ext cx="528219" cy="187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7318" y="1192351"/>
            <a:ext cx="3969098" cy="1518032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243635" y="2771386"/>
            <a:ext cx="241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3-5 cc LA/fenol 6%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4243635" y="3089491"/>
            <a:ext cx="234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ubscapularis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a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xillaris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p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ectoralis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lateralis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6564076" y="4665418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Gallucio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2023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3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-28268" y="3176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schouder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23528" y="823019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Modified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SHAC blok (methode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Gallucio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) stap 2: posterior (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glenoid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)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2267744" y="305988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0,5 cc LA/fenol 6% bij elk target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2267744" y="3371048"/>
            <a:ext cx="299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N.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suprascapularis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544" y="1287571"/>
            <a:ext cx="1584176" cy="3012371"/>
          </a:xfrm>
          <a:prstGeom prst="rect">
            <a:avLst/>
          </a:prstGeom>
        </p:spPr>
      </p:pic>
      <p:sp>
        <p:nvSpPr>
          <p:cNvPr id="11" name="Rechthoek 10"/>
          <p:cNvSpPr/>
          <p:nvPr/>
        </p:nvSpPr>
        <p:spPr>
          <a:xfrm rot="840000">
            <a:off x="1318203" y="2077209"/>
            <a:ext cx="161585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6365" y="1287571"/>
            <a:ext cx="4334733" cy="1674048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6564076" y="4665418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Gallucio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2023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4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2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-28268" y="3176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schouder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23528" y="823019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Modified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SHAC blok (methode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Gallucio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)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564076" y="4665418"/>
            <a:ext cx="10390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Gallucio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2023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395536" y="1320988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Resultaat case series:</a:t>
            </a: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N=11 met OA</a:t>
            </a: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3 met rotator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cuff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tendinopathie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, 3 met ruptuur</a:t>
            </a: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Verbetering in NRS en Oxford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Shoulder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Score (pijn en functie) FU 2weken</a:t>
            </a:r>
          </a:p>
        </p:txBody>
      </p:sp>
    </p:spTree>
    <p:extLst>
      <p:ext uri="{BB962C8B-B14F-4D97-AF65-F5344CB8AC3E}">
        <p14:creationId xmlns:p14="http://schemas.microsoft.com/office/powerpoint/2010/main" val="26579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-28268" y="3176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Methode/techniek: schouder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23528" y="823019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Methode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Burnham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 (striplaesies RF met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rontgen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)</a:t>
            </a:r>
          </a:p>
        </p:txBody>
      </p:sp>
      <p:sp>
        <p:nvSpPr>
          <p:cNvPr id="17" name="Rechthoek 16"/>
          <p:cNvSpPr/>
          <p:nvPr/>
        </p:nvSpPr>
        <p:spPr>
          <a:xfrm>
            <a:off x="6564076" y="4665418"/>
            <a:ext cx="11079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Burnham</a:t>
            </a:r>
            <a:r>
              <a:rPr lang="nl-NL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2024</a:t>
            </a:r>
            <a:endParaRPr lang="nl-NL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108" y="1347614"/>
            <a:ext cx="5644938" cy="272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Joint Forces </a:t>
            </a:r>
            <a:r>
              <a:rPr lang="nl-NL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tudie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3203848" y="581980"/>
            <a:ext cx="296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Startdatum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tamaran SemiBold" panose="00000700000000000000" pitchFamily="2" charset="0"/>
              </a:rPr>
              <a:t>: september 2025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4" name="Tijdelijke aanduiding voor inhoud 5"/>
          <p:cNvSpPr>
            <a:spLocks noGrp="1"/>
          </p:cNvSpPr>
          <p:nvPr>
            <p:ph sz="half" idx="1"/>
          </p:nvPr>
        </p:nvSpPr>
        <p:spPr>
          <a:xfrm>
            <a:off x="827584" y="1142235"/>
            <a:ext cx="6624736" cy="150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Een </a:t>
            </a:r>
            <a:r>
              <a:rPr lang="nl-NL" sz="1800" dirty="0">
                <a:latin typeface="Calibri" panose="020F0502020204030204" pitchFamily="34" charset="0"/>
              </a:rPr>
              <a:t>Nederlandse </a:t>
            </a:r>
            <a:r>
              <a:rPr lang="nl-NL" sz="1800" dirty="0" err="1">
                <a:latin typeface="Calibri" panose="020F0502020204030204" pitchFamily="34" charset="0"/>
              </a:rPr>
              <a:t>registry</a:t>
            </a:r>
            <a:r>
              <a:rPr lang="nl-NL" sz="1800" dirty="0">
                <a:latin typeface="Calibri" panose="020F0502020204030204" pitchFamily="34" charset="0"/>
              </a:rPr>
              <a:t> studie/</a:t>
            </a:r>
            <a:r>
              <a:rPr lang="nl-NL" sz="1800" dirty="0" err="1">
                <a:latin typeface="Calibri" panose="020F0502020204030204" pitchFamily="34" charset="0"/>
              </a:rPr>
              <a:t>feasibility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smtClean="0">
                <a:latin typeface="Calibri" panose="020F0502020204030204" pitchFamily="34" charset="0"/>
              </a:rPr>
              <a:t>studie</a:t>
            </a:r>
            <a:r>
              <a:rPr lang="nl-NL" sz="1800" dirty="0">
                <a:latin typeface="Calibri" panose="020F0502020204030204" pitchFamily="34" charset="0"/>
              </a:rPr>
              <a:t> </a:t>
            </a:r>
            <a:r>
              <a:rPr lang="nl-NL" sz="1800" dirty="0" smtClean="0">
                <a:latin typeface="Calibri" panose="020F0502020204030204" pitchFamily="34" charset="0"/>
              </a:rPr>
              <a:t>naar s</a:t>
            </a:r>
            <a:r>
              <a:rPr lang="nl-NL" sz="1800" dirty="0" smtClean="0">
                <a:latin typeface="Calibri" panose="020F0502020204030204" pitchFamily="34" charset="0"/>
              </a:rPr>
              <a:t>ensorische </a:t>
            </a:r>
            <a:r>
              <a:rPr lang="nl-NL" sz="1800" dirty="0" smtClean="0">
                <a:latin typeface="Calibri" panose="020F0502020204030204" pitchFamily="34" charset="0"/>
              </a:rPr>
              <a:t>denervatie knie-heup-schouder:</a:t>
            </a:r>
          </a:p>
          <a:p>
            <a:pPr marL="0" indent="0"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-</a:t>
            </a:r>
            <a:r>
              <a:rPr lang="nl-NL" sz="1800" dirty="0" smtClean="0">
                <a:latin typeface="Calibri" panose="020F0502020204030204" pitchFamily="34" charset="0"/>
              </a:rPr>
              <a:t>voor welke </a:t>
            </a:r>
            <a:r>
              <a:rPr lang="nl-NL" sz="1800" dirty="0" err="1" smtClean="0">
                <a:latin typeface="Calibri" panose="020F0502020204030204" pitchFamily="34" charset="0"/>
              </a:rPr>
              <a:t>patientengroep</a:t>
            </a:r>
            <a:r>
              <a:rPr lang="nl-NL" sz="1800" dirty="0" smtClean="0">
                <a:latin typeface="Calibri" panose="020F0502020204030204" pitchFamily="34" charset="0"/>
              </a:rPr>
              <a:t>? </a:t>
            </a:r>
            <a:r>
              <a:rPr lang="nl-NL" sz="1800" dirty="0" smtClean="0">
                <a:latin typeface="Calibri" panose="020F0502020204030204" pitchFamily="34" charset="0"/>
              </a:rPr>
              <a:t>”Niet meer </a:t>
            </a:r>
            <a:r>
              <a:rPr lang="nl-NL" sz="1800" dirty="0" err="1" smtClean="0">
                <a:latin typeface="Calibri" panose="020F0502020204030204" pitchFamily="34" charset="0"/>
              </a:rPr>
              <a:t>vs</a:t>
            </a:r>
            <a:r>
              <a:rPr lang="nl-NL" sz="1800" dirty="0" smtClean="0">
                <a:latin typeface="Calibri" panose="020F0502020204030204" pitchFamily="34" charset="0"/>
              </a:rPr>
              <a:t> nog niet..”</a:t>
            </a:r>
            <a:endParaRPr lang="nl-NL" sz="18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-welke behandelingsmethode (2 per gewricht)</a:t>
            </a:r>
            <a:endParaRPr lang="nl-NL" sz="1800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nl-NL" sz="1800" b="1" dirty="0">
              <a:latin typeface="Calibri" panose="020F0502020204030204" pitchFamily="34" charset="0"/>
            </a:endParaRPr>
          </a:p>
        </p:txBody>
      </p:sp>
      <p:sp>
        <p:nvSpPr>
          <p:cNvPr id="15" name="Tijdelijke aanduiding voor inhoud 5"/>
          <p:cNvSpPr txBox="1">
            <a:spLocks/>
          </p:cNvSpPr>
          <p:nvPr/>
        </p:nvSpPr>
        <p:spPr>
          <a:xfrm>
            <a:off x="827584" y="2638846"/>
            <a:ext cx="6336704" cy="1576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Catamaran SemiBold"/>
                <a:ea typeface="+mn-ea"/>
                <a:cs typeface="Catamaran SemiBol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N=912</a:t>
            </a:r>
          </a:p>
          <a:p>
            <a:pPr marL="0" indent="0">
              <a:buFont typeface="Arial"/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Looptijd: 3 </a:t>
            </a:r>
            <a:r>
              <a:rPr lang="nl-NL" sz="1800" dirty="0" smtClean="0">
                <a:latin typeface="Calibri" panose="020F0502020204030204" pitchFamily="34" charset="0"/>
              </a:rPr>
              <a:t>jaar</a:t>
            </a:r>
          </a:p>
          <a:p>
            <a:pPr marL="0" indent="0">
              <a:buFont typeface="Arial"/>
              <a:buNone/>
            </a:pPr>
            <a:r>
              <a:rPr lang="nl-NL" sz="1800" dirty="0" smtClean="0">
                <a:latin typeface="Calibri" panose="020F0502020204030204" pitchFamily="34" charset="0"/>
              </a:rPr>
              <a:t>Primaire </a:t>
            </a:r>
            <a:r>
              <a:rPr lang="nl-NL" sz="1800" dirty="0" smtClean="0">
                <a:latin typeface="Calibri" panose="020F0502020204030204" pitchFamily="34" charset="0"/>
              </a:rPr>
              <a:t>uitkomstmaat: Kwaliteit van leven (WOMAC) vragenlijst</a:t>
            </a:r>
          </a:p>
          <a:p>
            <a:pPr marL="0" indent="0">
              <a:buFont typeface="Arial"/>
              <a:buNone/>
            </a:pPr>
            <a:r>
              <a:rPr lang="nl-NL" sz="1800" dirty="0" err="1" smtClean="0">
                <a:latin typeface="Calibri" panose="020F0502020204030204" pitchFamily="34" charset="0"/>
              </a:rPr>
              <a:t>ZonMW</a:t>
            </a:r>
            <a:r>
              <a:rPr lang="nl-NL" sz="1800" dirty="0" smtClean="0">
                <a:latin typeface="Calibri" panose="020F0502020204030204" pitchFamily="34" charset="0"/>
              </a:rPr>
              <a:t> subsidieaanvraag ingediend 14/10/2024</a:t>
            </a:r>
          </a:p>
        </p:txBody>
      </p:sp>
    </p:spTree>
    <p:extLst>
      <p:ext uri="{BB962C8B-B14F-4D97-AF65-F5344CB8AC3E}">
        <p14:creationId xmlns:p14="http://schemas.microsoft.com/office/powerpoint/2010/main" val="231960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1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Behandelalgoritme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4" y="718566"/>
            <a:ext cx="3766591" cy="364964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283968" y="3987465"/>
            <a:ext cx="3808103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Pharos</a:t>
            </a:r>
            <a:r>
              <a:rPr lang="nl-N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 i.s.m. Reumazorg Nederland en NOV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80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Vraag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611560" y="1317997"/>
            <a:ext cx="8280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Wie heeft wel eens een sensorische gewrichtsdenervatie uitgevoerd?  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92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0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Behandelalgoritme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5964147" y="3013648"/>
            <a:ext cx="3168352" cy="340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NOV, NHG, KNFG, </a:t>
            </a:r>
            <a:r>
              <a:rPr lang="nl-NL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patientenfederatie</a:t>
            </a:r>
            <a:endParaRPr lang="nl-NL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5254"/>
            <a:ext cx="91440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9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7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Behandelalgoritme OA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539552" y="1203598"/>
            <a:ext cx="2304256" cy="52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260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Conservatief</a:t>
            </a:r>
            <a:endParaRPr lang="nl-NL" sz="26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6660232" y="1203597"/>
            <a:ext cx="2304256" cy="52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260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Operatie </a:t>
            </a:r>
            <a:endParaRPr lang="nl-NL" sz="26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457200" y="1775161"/>
            <a:ext cx="4572000" cy="23034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Educatie/informatie/GLI (leefstijl)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(Gesuperviseerde) oefentherapie/fysiotherapie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Pijnmedicatie (PCM, NSAID, </a:t>
            </a: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tramadol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)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Braces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Intra-articulaire injecties (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corticosteroiden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,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hyelaronzuur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, PRP) </a:t>
            </a:r>
            <a:r>
              <a:rPr lang="nl-NL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of prik in de bil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944655" y="1756057"/>
            <a:ext cx="3019833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Vervanging (deel van) gewricht </a:t>
            </a:r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4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3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Behandelalgoritme OA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539552" y="1203598"/>
            <a:ext cx="2304256" cy="52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260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Conservatief</a:t>
            </a:r>
            <a:endParaRPr lang="nl-NL" sz="26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  <a:sym typeface="Wingdings" panose="05000000000000000000" pitchFamily="2" charset="2"/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6660232" y="1203597"/>
            <a:ext cx="2304256" cy="52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2600" u="none" strike="noStrike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Operatie </a:t>
            </a:r>
            <a:endParaRPr lang="nl-NL" sz="26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4" name="Rechthoek 13"/>
          <p:cNvSpPr/>
          <p:nvPr/>
        </p:nvSpPr>
        <p:spPr>
          <a:xfrm>
            <a:off x="3275856" y="1203598"/>
            <a:ext cx="2304256" cy="101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nl-NL" sz="260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Sensorische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nl-NL" sz="26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d</a:t>
            </a:r>
            <a:r>
              <a:rPr lang="nl-NL" sz="260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enervatie </a:t>
            </a:r>
            <a:endParaRPr lang="nl-NL" sz="260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15" name="Rechthoek 14"/>
          <p:cNvSpPr/>
          <p:nvPr/>
        </p:nvSpPr>
        <p:spPr>
          <a:xfrm>
            <a:off x="3563888" y="2571750"/>
            <a:ext cx="3505736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Te jong </a:t>
            </a:r>
            <a:endParaRPr lang="nl-NL" sz="1600" u="none" strike="noStrike" dirty="0" smtClean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Te </a:t>
            </a:r>
            <a:r>
              <a:rPr lang="nl-NL" sz="1600" dirty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veel comorbiditeit/te oud </a:t>
            </a:r>
            <a:endParaRPr lang="nl-NL" sz="1600" dirty="0" smtClean="0">
              <a:solidFill>
                <a:srgbClr val="FF0000"/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dirty="0" smtClean="0">
                <a:solidFill>
                  <a:srgbClr val="FF0000"/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Persisterende pijn na operatie</a:t>
            </a: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600" u="none" strike="noStrike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In wachttijd tot operatie?</a:t>
            </a:r>
            <a:endParaRPr lang="nl-NL" sz="1600" u="none" strike="noStrike" dirty="0">
              <a:solidFill>
                <a:srgbClr val="FF0000"/>
              </a:solidFill>
              <a:effectLst/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pic>
        <p:nvPicPr>
          <p:cNvPr id="16" name="Afbeelding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64" y="2119959"/>
            <a:ext cx="3106688" cy="2071971"/>
          </a:xfrm>
          <a:prstGeom prst="rect">
            <a:avLst/>
          </a:prstGeom>
        </p:spPr>
      </p:pic>
      <p:sp>
        <p:nvSpPr>
          <p:cNvPr id="17" name="Rechthoek 16"/>
          <p:cNvSpPr/>
          <p:nvPr/>
        </p:nvSpPr>
        <p:spPr>
          <a:xfrm>
            <a:off x="1213664" y="725773"/>
            <a:ext cx="83708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8000" dirty="0">
                <a:solidFill>
                  <a:srgbClr val="FF0000"/>
                </a:solidFill>
                <a:latin typeface="Catamaran SemiBold" panose="00000700000000000000" pitchFamily="2" charset="0"/>
                <a:ea typeface="Arial" panose="020B0604020202020204" pitchFamily="34" charset="0"/>
                <a:cs typeface="Catamaran SemiBold" panose="00000700000000000000" pitchFamily="2" charset="0"/>
                <a:sym typeface="Wingdings" panose="05000000000000000000" pitchFamily="2" charset="2"/>
              </a:rPr>
              <a:t></a:t>
            </a:r>
          </a:p>
        </p:txBody>
      </p:sp>
      <p:sp>
        <p:nvSpPr>
          <p:cNvPr id="18" name="Rechthoek 17"/>
          <p:cNvSpPr/>
          <p:nvPr/>
        </p:nvSpPr>
        <p:spPr>
          <a:xfrm>
            <a:off x="6943511" y="749878"/>
            <a:ext cx="837089" cy="15081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sz="8000" dirty="0">
                <a:solidFill>
                  <a:srgbClr val="FF0000"/>
                </a:solidFill>
                <a:latin typeface="Catamaran SemiBold" panose="00000700000000000000" pitchFamily="2" charset="0"/>
                <a:ea typeface="Arial" panose="020B0604020202020204" pitchFamily="34" charset="0"/>
                <a:cs typeface="Catamaran SemiBold" panose="00000700000000000000" pitchFamily="2" charset="0"/>
                <a:sym typeface="Wingdings" panose="05000000000000000000" pitchFamily="2" charset="2"/>
              </a:rPr>
              <a:t></a:t>
            </a:r>
          </a:p>
        </p:txBody>
      </p:sp>
    </p:spTree>
    <p:extLst>
      <p:ext uri="{BB962C8B-B14F-4D97-AF65-F5344CB8AC3E}">
        <p14:creationId xmlns:p14="http://schemas.microsoft.com/office/powerpoint/2010/main" val="18749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 </a:t>
            </a:r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Memori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560" y="1083619"/>
            <a:ext cx="2228845" cy="3075806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899592" y="617578"/>
            <a:ext cx="172819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Biotensegrity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sp>
        <p:nvSpPr>
          <p:cNvPr id="9" name="Rechthoek 8"/>
          <p:cNvSpPr/>
          <p:nvPr/>
        </p:nvSpPr>
        <p:spPr>
          <a:xfrm>
            <a:off x="4265986" y="3577833"/>
            <a:ext cx="3019833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Nociplastic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 </a:t>
            </a:r>
            <a:r>
              <a:rPr lang="nl-NL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Arial" panose="020B0604020202020204" pitchFamily="34" charset="0"/>
                <a:cs typeface="Catamaran SemiBold" panose="00000700000000000000" pitchFamily="2" charset="0"/>
              </a:rPr>
              <a:t>pain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Arial" panose="020B0604020202020204" pitchFamily="34" charset="0"/>
              <a:cs typeface="Catamaran SemiBold" panose="00000700000000000000" pitchFamily="2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041" y="1083619"/>
            <a:ext cx="3439275" cy="249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Take home </a:t>
            </a:r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message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23528" y="131799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ensorische gewrichtsdenervatie knie, heup of schouder via de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pijnpoli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als passende zorg: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747829" y="2073393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Minimaal invasief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Tussen conservatief en </a:t>
            </a: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Knie, heup en schouder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Techniek in ontwikkeling</a:t>
            </a:r>
          </a:p>
        </p:txBody>
      </p:sp>
    </p:spTree>
    <p:extLst>
      <p:ext uri="{BB962C8B-B14F-4D97-AF65-F5344CB8AC3E}">
        <p14:creationId xmlns:p14="http://schemas.microsoft.com/office/powerpoint/2010/main" val="14241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9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8762"/>
            <a:ext cx="2592288" cy="25922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Vragen? 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3136804" y="1480972"/>
            <a:ext cx="56166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Gezina Oei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g.t.m.l.oei@dijklander.nl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Selina van der Wal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selina.vanderwal@radboudumc.nl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Jan Willem Kallewaard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jkallewaard@rijnstate.nl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Monique Steegers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m.steegers@amsterdamumc.nl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Markus Hollmann </a:t>
            </a:r>
            <a:r>
              <a:rPr lang="nl-NL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m.w.hollmann@amsterdamumc.nl</a:t>
            </a:r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l-NL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3131840" y="1108506"/>
            <a:ext cx="2157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Steering </a:t>
            </a:r>
            <a:r>
              <a:rPr lang="nl-NL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committee</a:t>
            </a:r>
            <a:r>
              <a:rPr lang="nl-NL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7375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Take home </a:t>
            </a:r>
            <a:r>
              <a:rPr lang="nl-NL" sz="3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message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323528" y="1317997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ensorische gewrichtsdenervatie knie, heup of schouder via de </a:t>
            </a:r>
            <a:r>
              <a:rPr lang="nl-NL" sz="2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pijnpoli</a:t>
            </a:r>
            <a:r>
              <a:rPr lang="nl-NL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als passende zorg:</a:t>
            </a:r>
            <a:endParaRPr lang="nl-NL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1747829" y="2073393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Minimaal invasief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Tussen conservatief en </a:t>
            </a: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operatie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Knie, heup en schouder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Techniek in ontwikkeling</a:t>
            </a:r>
          </a:p>
        </p:txBody>
      </p:sp>
    </p:spTree>
    <p:extLst>
      <p:ext uri="{BB962C8B-B14F-4D97-AF65-F5344CB8AC3E}">
        <p14:creationId xmlns:p14="http://schemas.microsoft.com/office/powerpoint/2010/main" val="364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971600" y="88344"/>
            <a:ext cx="7122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Inhoud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39552" y="1288487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Probleemschets</a:t>
            </a:r>
          </a:p>
          <a:p>
            <a:pPr marL="457200" indent="-457200">
              <a:buAutoNum type="arabicPeriod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Centre of Expertise pijnbehandelingen bij artrose en Joint Forces Consortium</a:t>
            </a:r>
          </a:p>
          <a:p>
            <a:pPr marL="457200" indent="-457200">
              <a:buAutoNum type="arabicPeriod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Methode/techniek</a:t>
            </a:r>
          </a:p>
          <a:p>
            <a:pPr marL="457200" indent="-457200">
              <a:buAutoNum type="arabicPeriod"/>
            </a:pPr>
            <a:r>
              <a:rPr lang="nl-N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Plek in behandelalgoritme</a:t>
            </a:r>
          </a:p>
          <a:p>
            <a:endParaRPr lang="nl-NL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9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5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Probleemschets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663"/>
            <a:ext cx="9144000" cy="42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1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Probleemschets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2264916" y="734675"/>
            <a:ext cx="2091060" cy="3579862"/>
            <a:chOff x="2264916" y="734675"/>
            <a:chExt cx="2091060" cy="3579862"/>
          </a:xfrm>
        </p:grpSpPr>
        <p:pic>
          <p:nvPicPr>
            <p:cNvPr id="3" name="Afbeelding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916" y="734675"/>
              <a:ext cx="1943612" cy="3579862"/>
            </a:xfrm>
            <a:prstGeom prst="rect">
              <a:avLst/>
            </a:prstGeom>
          </p:spPr>
        </p:pic>
        <p:sp>
          <p:nvSpPr>
            <p:cNvPr id="15" name="Rechthoek 14"/>
            <p:cNvSpPr/>
            <p:nvPr/>
          </p:nvSpPr>
          <p:spPr>
            <a:xfrm>
              <a:off x="2264916" y="2067694"/>
              <a:ext cx="2091060" cy="43204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8" name="Groep 7"/>
          <p:cNvGrpSpPr/>
          <p:nvPr/>
        </p:nvGrpSpPr>
        <p:grpSpPr>
          <a:xfrm>
            <a:off x="4694328" y="734675"/>
            <a:ext cx="2659250" cy="3579862"/>
            <a:chOff x="4694328" y="734675"/>
            <a:chExt cx="2659250" cy="3579862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4328" y="734675"/>
              <a:ext cx="2659250" cy="3579862"/>
            </a:xfrm>
            <a:prstGeom prst="rect">
              <a:avLst/>
            </a:prstGeom>
          </p:spPr>
        </p:pic>
        <p:sp>
          <p:nvSpPr>
            <p:cNvPr id="16" name="Rechthoek 15"/>
            <p:cNvSpPr/>
            <p:nvPr/>
          </p:nvSpPr>
          <p:spPr>
            <a:xfrm>
              <a:off x="5112199" y="3723878"/>
              <a:ext cx="1361245" cy="269743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001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702069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think-cell Slide" r:id="rId4" imgW="286" imgH="286" progId="TCLayout.ActiveDocument.1">
                  <p:embed/>
                </p:oleObj>
              </mc:Choice>
              <mc:Fallback>
                <p:oleObj name="think-cell Slide" r:id="rId4" imgW="286" imgH="28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hoek 6"/>
          <p:cNvSpPr/>
          <p:nvPr/>
        </p:nvSpPr>
        <p:spPr>
          <a:xfrm>
            <a:off x="0" y="0"/>
            <a:ext cx="9144000" cy="4515966"/>
          </a:xfrm>
          <a:prstGeom prst="rect">
            <a:avLst/>
          </a:prstGeom>
          <a:solidFill>
            <a:srgbClr val="C2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3993621"/>
            <a:ext cx="1152128" cy="1152128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971600" y="88344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Probleemschets-kaders</a:t>
            </a:r>
            <a:endParaRPr lang="nl-N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ep 1"/>
          <p:cNvGrpSpPr/>
          <p:nvPr/>
        </p:nvGrpSpPr>
        <p:grpSpPr>
          <a:xfrm>
            <a:off x="1115616" y="823019"/>
            <a:ext cx="7034029" cy="3593439"/>
            <a:chOff x="1115616" y="823019"/>
            <a:chExt cx="7034029" cy="3593439"/>
          </a:xfrm>
        </p:grpSpPr>
        <p:pic>
          <p:nvPicPr>
            <p:cNvPr id="13" name="Afbeelding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5616" y="823019"/>
              <a:ext cx="7034029" cy="3593439"/>
            </a:xfrm>
            <a:prstGeom prst="rect">
              <a:avLst/>
            </a:prstGeom>
          </p:spPr>
        </p:pic>
        <p:cxnSp>
          <p:nvCxnSpPr>
            <p:cNvPr id="14" name="Rechte verbindingslijn met pijl 13"/>
            <p:cNvCxnSpPr/>
            <p:nvPr/>
          </p:nvCxnSpPr>
          <p:spPr>
            <a:xfrm>
              <a:off x="1475656" y="2427734"/>
              <a:ext cx="4319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met pijl 14"/>
            <p:cNvCxnSpPr/>
            <p:nvPr/>
          </p:nvCxnSpPr>
          <p:spPr>
            <a:xfrm>
              <a:off x="1403648" y="2931790"/>
              <a:ext cx="43191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hoek 15"/>
            <p:cNvSpPr/>
            <p:nvPr/>
          </p:nvSpPr>
          <p:spPr>
            <a:xfrm>
              <a:off x="3832118" y="3363838"/>
              <a:ext cx="24680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dirty="0" smtClean="0">
                  <a:solidFill>
                    <a:srgbClr val="FF0000"/>
                  </a:solidFill>
                  <a:latin typeface="Catamaran SemiBold"/>
                </a:rPr>
                <a:t>1. </a:t>
              </a:r>
              <a:r>
                <a:rPr lang="nl-NL" dirty="0" err="1" smtClean="0">
                  <a:solidFill>
                    <a:srgbClr val="FF0000"/>
                  </a:solidFill>
                  <a:latin typeface="Catamaran SemiBold"/>
                </a:rPr>
                <a:t>Lijdensdruk</a:t>
              </a:r>
              <a:r>
                <a:rPr lang="nl-NL" dirty="0" smtClean="0">
                  <a:solidFill>
                    <a:srgbClr val="FF0000"/>
                  </a:solidFill>
                  <a:latin typeface="Catamaran SemiBold"/>
                </a:rPr>
                <a:t> = enorm!</a:t>
              </a:r>
              <a:endParaRPr lang="nl-NL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2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ijklander powerpoint_def.pptx" id="{9B66506B-917A-43F7-8E1F-BD6D6AFEFDEF}" vid="{6C001821-342F-44B5-914A-35FD816241D6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A69394E502054387331F7CCE4E2334" ma:contentTypeVersion="18" ma:contentTypeDescription="Een nieuw document maken." ma:contentTypeScope="" ma:versionID="5676f2782f6a9009e8a3f05a581ce3f5">
  <xsd:schema xmlns:xsd="http://www.w3.org/2001/XMLSchema" xmlns:xs="http://www.w3.org/2001/XMLSchema" xmlns:p="http://schemas.microsoft.com/office/2006/metadata/properties" xmlns:ns2="8530db66-369d-4f16-926d-20da9fb7f32a" xmlns:ns3="c6a15f65-be5c-4e4b-99cf-f6007101d4b4" targetNamespace="http://schemas.microsoft.com/office/2006/metadata/properties" ma:root="true" ma:fieldsID="e407332f8b5ad620a0834bb0e70d355d" ns2:_="" ns3:_="">
    <xsd:import namespace="8530db66-369d-4f16-926d-20da9fb7f32a"/>
    <xsd:import namespace="c6a15f65-be5c-4e4b-99cf-f6007101d4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0db66-369d-4f16-926d-20da9fb7f3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1256f63b-0b9d-4f64-9e1f-1f189ce60b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15f65-be5c-4e4b-99cf-f6007101d4b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d024f0b-e0ae-4693-9a6c-9886ba62d15e}" ma:internalName="TaxCatchAll" ma:showField="CatchAllData" ma:web="c6a15f65-be5c-4e4b-99cf-f6007101d4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30db66-369d-4f16-926d-20da9fb7f32a">
      <Terms xmlns="http://schemas.microsoft.com/office/infopath/2007/PartnerControls"/>
    </lcf76f155ced4ddcb4097134ff3c332f>
    <TaxCatchAll xmlns="c6a15f65-be5c-4e4b-99cf-f6007101d4b4" xsi:nil="true"/>
  </documentManagement>
</p:properties>
</file>

<file path=customXml/itemProps1.xml><?xml version="1.0" encoding="utf-8"?>
<ds:datastoreItem xmlns:ds="http://schemas.openxmlformats.org/officeDocument/2006/customXml" ds:itemID="{8B363EFF-31AB-4EA6-B7C3-57CB4B9236B1}"/>
</file>

<file path=customXml/itemProps2.xml><?xml version="1.0" encoding="utf-8"?>
<ds:datastoreItem xmlns:ds="http://schemas.openxmlformats.org/officeDocument/2006/customXml" ds:itemID="{1E2713EE-75EB-4AAB-A514-23E70F5DA0F2}"/>
</file>

<file path=customXml/itemProps3.xml><?xml version="1.0" encoding="utf-8"?>
<ds:datastoreItem xmlns:ds="http://schemas.openxmlformats.org/officeDocument/2006/customXml" ds:itemID="{E69F2734-12F5-43CA-9537-C133455DCF65}"/>
</file>

<file path=docProps/app.xml><?xml version="1.0" encoding="utf-8"?>
<Properties xmlns="http://schemas.openxmlformats.org/officeDocument/2006/extended-properties" xmlns:vt="http://schemas.openxmlformats.org/officeDocument/2006/docPropsVTypes">
  <Template>Dijklander powerpoint_def</Template>
  <TotalTime>3063</TotalTime>
  <Words>1147</Words>
  <Application>Microsoft Office PowerPoint</Application>
  <PresentationFormat>Diavoorstelling (16:9)</PresentationFormat>
  <Paragraphs>265</Paragraphs>
  <Slides>45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Catamaran</vt:lpstr>
      <vt:lpstr>Catamaran SemiBold</vt:lpstr>
      <vt:lpstr>Wingdings</vt:lpstr>
      <vt:lpstr>Kantoorthema</vt:lpstr>
      <vt:lpstr>think-cell Slide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Westfriesgasthuis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Dekkers, Nienke</dc:creator>
  <cp:lastModifiedBy>Oei, Gezina</cp:lastModifiedBy>
  <cp:revision>280</cp:revision>
  <dcterms:created xsi:type="dcterms:W3CDTF">2019-06-11T20:17:54Z</dcterms:created>
  <dcterms:modified xsi:type="dcterms:W3CDTF">2024-11-27T16:45:42Z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0x010100AFA69394E502054387331F7CCE4E2334</vt:lpwstr>
  </property>
</Properties>
</file>